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68" r:id="rId2"/>
    <p:sldId id="484" r:id="rId3"/>
    <p:sldId id="487" r:id="rId4"/>
    <p:sldId id="413" r:id="rId5"/>
    <p:sldId id="451" r:id="rId6"/>
    <p:sldId id="477" r:id="rId7"/>
    <p:sldId id="473" r:id="rId8"/>
    <p:sldId id="498" r:id="rId9"/>
    <p:sldId id="256" r:id="rId10"/>
    <p:sldId id="499" r:id="rId11"/>
    <p:sldId id="501" r:id="rId12"/>
    <p:sldId id="500" r:id="rId13"/>
    <p:sldId id="485" r:id="rId14"/>
    <p:sldId id="479" r:id="rId15"/>
    <p:sldId id="478" r:id="rId16"/>
  </p:sldIdLst>
  <p:sldSz cx="12192000" cy="6858000"/>
  <p:notesSz cx="6858000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510" autoAdjust="0"/>
  </p:normalViewPr>
  <p:slideViewPr>
    <p:cSldViewPr snapToGrid="0">
      <p:cViewPr varScale="1">
        <p:scale>
          <a:sx n="78" d="100"/>
          <a:sy n="78" d="100"/>
        </p:scale>
        <p:origin x="88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DBD411-C53D-40E6-9529-904FBF9E36DA}" type="datetimeFigureOut">
              <a:rPr lang="fr-FR" smtClean="0"/>
              <a:t>20/03/2025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5B7DA7B-9713-49FB-987C-03CCC5E325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0919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3414A6-BE99-4950-AEAA-E8A5429DF8D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687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8FF31-8279-291F-0D13-815105002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8A083E-F441-D837-A3DB-8F814BEE23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A3F4A54-8EFD-1A1E-5106-13062516F6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Quelques évènements repérés : </a:t>
            </a:r>
          </a:p>
          <a:p>
            <a:r>
              <a:rPr lang="fr-FR" dirty="0"/>
              <a:t>Fête de l’arbre : 18 mai 2025 à Lafrançaise</a:t>
            </a:r>
          </a:p>
          <a:p>
            <a:r>
              <a:rPr lang="fr-FR" dirty="0" err="1"/>
              <a:t>Festibio</a:t>
            </a:r>
            <a:r>
              <a:rPr lang="fr-FR" dirty="0"/>
              <a:t> à Lafrançaise : aout 2025</a:t>
            </a:r>
          </a:p>
          <a:p>
            <a:r>
              <a:rPr lang="fr-FR" dirty="0"/>
              <a:t>Comice Agricole du Quercy Moliérain : 20 septembre 2025 à Puycornet (Auty, Labarthe, Molière, Puycornet et Vazerac)</a:t>
            </a:r>
          </a:p>
          <a:p>
            <a:r>
              <a:rPr lang="fr-FR" dirty="0"/>
              <a:t>Comice Agricole Lafrançaise : début septembre</a:t>
            </a:r>
          </a:p>
          <a:p>
            <a:r>
              <a:rPr lang="fr-FR" dirty="0"/>
              <a:t>Marché des producteurs et artisans de Meauzac-Barry d’</a:t>
            </a:r>
            <a:r>
              <a:rPr lang="fr-FR" dirty="0" err="1"/>
              <a:t>Islemade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5D8EDF-701D-6D29-0320-F397CD3339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7DA7B-9713-49FB-987C-03CCC5E3250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0255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AA8FB-26CE-82F4-F8B1-196628E1D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863AF16-6029-3E63-3D89-DAD2ED3CE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69FDE16-C6DA-1A11-BF70-DDB336086E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Quelques évènements repérés : </a:t>
            </a:r>
          </a:p>
          <a:p>
            <a:r>
              <a:rPr lang="fr-FR" dirty="0"/>
              <a:t>Fête de l’arbre : 18 mai 2025 à Lafrançaise</a:t>
            </a:r>
          </a:p>
          <a:p>
            <a:r>
              <a:rPr lang="fr-FR" dirty="0" err="1"/>
              <a:t>Festibio</a:t>
            </a:r>
            <a:r>
              <a:rPr lang="fr-FR" dirty="0"/>
              <a:t> à Lafrançaise : aout 2025</a:t>
            </a:r>
          </a:p>
          <a:p>
            <a:r>
              <a:rPr lang="fr-FR" dirty="0"/>
              <a:t>Comice Agricole du Quercy Moliérain : 20 septembre 2025 à Puycornet (Auty, Labarthe, Molière, Puycornet et Vazerac)</a:t>
            </a:r>
          </a:p>
          <a:p>
            <a:r>
              <a:rPr lang="fr-FR" dirty="0"/>
              <a:t>Comice Agricole Lafrançaise : début septembre</a:t>
            </a:r>
          </a:p>
          <a:p>
            <a:r>
              <a:rPr lang="fr-FR" dirty="0"/>
              <a:t>Marché des producteurs et artisans de Meauzac-Barry d’</a:t>
            </a:r>
            <a:r>
              <a:rPr lang="fr-FR" dirty="0" err="1"/>
              <a:t>Islemade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7E3BC4-403B-55D4-E513-10688A2762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7DA7B-9713-49FB-987C-03CCC5E3250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73138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82CD2-9227-EAF6-F265-44F1D3D39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451A571-B1AB-2EC3-CB6E-29C5A2EF51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9B9676F-D56F-7C3D-FD1C-26FD77E91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82082">
              <a:defRPr/>
            </a:pPr>
            <a:r>
              <a:rPr lang="fr-FR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En</a:t>
            </a:r>
            <a:r>
              <a:rPr lang="fr-FR" baseline="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2018, la loi </a:t>
            </a:r>
            <a:r>
              <a:rPr lang="fr-FR" baseline="0" dirty="0" err="1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Egalim</a:t>
            </a:r>
            <a:r>
              <a:rPr lang="fr-FR" baseline="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donne un nouveau cadre pour la restauration collective, </a:t>
            </a:r>
            <a:endParaRPr lang="fr-FR" dirty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dirty="0"/>
              <a:t>- Diagnostic territorial agricole et foncier – Chambre d’agriculture 82- Octobre 2019 ;</a:t>
            </a:r>
          </a:p>
          <a:p>
            <a:r>
              <a:rPr lang="fr-FR" dirty="0"/>
              <a:t>- Formation action « PROJET TOURISTIQUE DU LAFRANÇAISAIN » 2021 ;</a:t>
            </a:r>
          </a:p>
          <a:p>
            <a:r>
              <a:rPr lang="fr-FR" dirty="0"/>
              <a:t>- Enquête auprès des consommateurs du territoire sur leurs pratiques alimentaires, motivations et freins à l’achat de produits locaux, diagnostic des restaurations</a:t>
            </a:r>
          </a:p>
          <a:p>
            <a:r>
              <a:rPr lang="fr-FR" dirty="0"/>
              <a:t>collectives du territoire et entretiens auprès des restaurateurs commerciaux du territoire, Formation action ADEFPAT - 2022 /2023,</a:t>
            </a:r>
          </a:p>
          <a:p>
            <a:r>
              <a:rPr lang="fr-FR" dirty="0"/>
              <a:t>- Projet de territoire (diagnostic et phase de concertation et de validation), Diagnostic réalisé par la communauté de communes du Pays de Lafrançaise et la</a:t>
            </a:r>
          </a:p>
          <a:p>
            <a:r>
              <a:rPr lang="fr-FR" dirty="0"/>
              <a:t>concertation animée par les agences </a:t>
            </a:r>
            <a:r>
              <a:rPr lang="fr-FR" dirty="0" err="1"/>
              <a:t>Néorama</a:t>
            </a:r>
            <a:r>
              <a:rPr lang="fr-FR" dirty="0"/>
              <a:t> et 2 degrés – Janvier 2023 ;</a:t>
            </a:r>
          </a:p>
          <a:p>
            <a:r>
              <a:rPr lang="fr-FR" dirty="0"/>
              <a:t>- Rencontre des agents et élus communaux de la restauration collective en cours de réalisation pour réactualiser le diagnostic de 2022.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FCD092C-914F-D21F-63B8-D15CDC1CC2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CA2A896-D397-DA86-D2D9-5CB9C9C75B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219424-A971-4CBD-9A7A-C8B98A1AC2E2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41009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7DA7B-9713-49FB-987C-03CCC5E3250C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0150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7DA7B-9713-49FB-987C-03CCC5E3250C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252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- dispositif de rapprochement des associations d'aide alimentaire et les agriculteurs dans le cadre de la lutte contre le gaspillage alimentaire.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7DA7B-9713-49FB-987C-03CCC5E3250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927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7DA7B-9713-49FB-987C-03CCC5E3250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4921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Tendances nationales répercutées</a:t>
            </a:r>
            <a:r>
              <a:rPr lang="fr-FR" baseline="0" dirty="0"/>
              <a:t> sur l’activité agricole du territoire, </a:t>
            </a:r>
          </a:p>
          <a:p>
            <a:r>
              <a:rPr lang="fr-FR" baseline="0" dirty="0"/>
              <a:t>Friches : </a:t>
            </a:r>
          </a:p>
          <a:p>
            <a:r>
              <a:rPr lang="fr-FR" baseline="0" dirty="0"/>
              <a:t>Toutes les communes du territoire sont concernées par les friches, les plus concernées sont : </a:t>
            </a:r>
          </a:p>
          <a:p>
            <a:r>
              <a:rPr lang="fr-FR" baseline="0" dirty="0"/>
              <a:t>-l’</a:t>
            </a:r>
            <a:r>
              <a:rPr lang="fr-FR" baseline="0" dirty="0" err="1"/>
              <a:t>honor</a:t>
            </a:r>
            <a:r>
              <a:rPr lang="fr-FR" baseline="0" dirty="0"/>
              <a:t> de Cos, 296 ha,</a:t>
            </a:r>
          </a:p>
          <a:p>
            <a:pPr>
              <a:buFontTx/>
              <a:buChar char="-"/>
            </a:pPr>
            <a:r>
              <a:rPr lang="fr-FR" baseline="0" dirty="0"/>
              <a:t>Lafrançaise, 150ha,</a:t>
            </a:r>
          </a:p>
          <a:p>
            <a:pPr>
              <a:buFontTx/>
              <a:buChar char="-"/>
            </a:pPr>
            <a:r>
              <a:rPr lang="fr-FR" baseline="0" dirty="0"/>
              <a:t> </a:t>
            </a:r>
            <a:r>
              <a:rPr lang="fr-FR" baseline="0" dirty="0" err="1"/>
              <a:t>Puycornet</a:t>
            </a:r>
            <a:r>
              <a:rPr lang="fr-FR" baseline="0" dirty="0"/>
              <a:t> : 96ha, </a:t>
            </a:r>
          </a:p>
          <a:p>
            <a:pPr>
              <a:buFontTx/>
              <a:buChar char="-"/>
            </a:pPr>
            <a:r>
              <a:rPr lang="fr-FR" baseline="0" dirty="0"/>
              <a:t> </a:t>
            </a:r>
            <a:r>
              <a:rPr lang="fr-FR" baseline="0" dirty="0" err="1"/>
              <a:t>Piquecos</a:t>
            </a:r>
            <a:r>
              <a:rPr lang="fr-FR" baseline="0" dirty="0"/>
              <a:t> 62 ha,</a:t>
            </a:r>
          </a:p>
          <a:p>
            <a:pPr>
              <a:buFontTx/>
              <a:buChar char="-"/>
            </a:pPr>
            <a:r>
              <a:rPr lang="fr-FR" baseline="0" dirty="0"/>
              <a:t>Ces données doivent être complétées par un diagnostic plus approfondi qui sera réalisé par le lycée agricole de Montauban et Moissac </a:t>
            </a:r>
          </a:p>
          <a:p>
            <a:pPr>
              <a:buFontTx/>
              <a:buChar char="-"/>
            </a:pP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219424-A971-4CBD-9A7A-C8B98A1AC2E2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729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le 82 : 1 agriculteur sur 2 a plus de 55 ans (1569/3102)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10 ans, la moitié des exploitations auront changé de main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 </a:t>
            </a:r>
            <a:r>
              <a:rPr lang="fr-FR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</a:t>
            </a:r>
            <a:r>
              <a:rPr lang="fr-F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Pays de Lafrançaise  : 34 Installations de chefs d’exploitations depuis 5 ans, hors transferts entre époux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chemeClr val="bg2">
                    <a:lumMod val="25000"/>
                  </a:schemeClr>
                </a:solidFill>
                <a:latin typeface="Proxima Nova Rg" pitchFamily="50" charset="0"/>
              </a:rPr>
              <a:t>67 % d’exploitants de plus de 50 ans,</a:t>
            </a:r>
          </a:p>
          <a:p>
            <a:pPr marL="0" indent="0" algn="l">
              <a:buNone/>
            </a:pPr>
            <a:r>
              <a:rPr lang="fr-FR" sz="1200" b="1" dirty="0"/>
              <a:t>Plus de la moitié des exploitations à reprendre dans les 5 à 10 ans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chemeClr val="bg2">
                  <a:lumMod val="25000"/>
                </a:schemeClr>
              </a:solidFill>
              <a:latin typeface="Proxima Nova Rg" pitchFamily="50" charset="0"/>
            </a:endParaRPr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19424-A971-4CBD-9A7A-C8B98A1AC2E2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4581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Quelques évènements repérés : </a:t>
            </a:r>
          </a:p>
          <a:p>
            <a:r>
              <a:rPr lang="fr-FR" dirty="0"/>
              <a:t>Fête de l’arbre : 18 mai 2025 à Lafrançaise</a:t>
            </a:r>
          </a:p>
          <a:p>
            <a:r>
              <a:rPr lang="fr-FR" dirty="0" err="1"/>
              <a:t>Festibio</a:t>
            </a:r>
            <a:r>
              <a:rPr lang="fr-FR" dirty="0"/>
              <a:t> à Lafrançaise : aout 2025</a:t>
            </a:r>
          </a:p>
          <a:p>
            <a:r>
              <a:rPr lang="fr-FR" dirty="0"/>
              <a:t>Comice Agricole du Quercy Moliérain : 20 septembre 2025 à Puycornet (Auty, Labarthe, Molière, Puycornet et Vazerac)</a:t>
            </a:r>
          </a:p>
          <a:p>
            <a:r>
              <a:rPr lang="fr-FR" dirty="0"/>
              <a:t>Comice Agricole Lafrançaise : début septembre</a:t>
            </a:r>
          </a:p>
          <a:p>
            <a:r>
              <a:rPr lang="fr-FR" dirty="0"/>
              <a:t>Marché des producteurs et artisans de Meauzac-Barry d’</a:t>
            </a:r>
            <a:r>
              <a:rPr lang="fr-FR" dirty="0" err="1"/>
              <a:t>Islemade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7DA7B-9713-49FB-987C-03CCC5E3250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332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Quels sont les besoins identifiés de votre place, pour chacune des filières, pour chaque situation (installation, post installation, transmission…)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7DA7B-9713-49FB-987C-03CCC5E3250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6538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D6DD9-7C34-DDEC-69B4-6C205108C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957311D-A088-1D99-236C-B354EA3231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F8CA416-9850-2F64-4B3C-70A8181054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Quelques évènements repérés : </a:t>
            </a:r>
          </a:p>
          <a:p>
            <a:r>
              <a:rPr lang="fr-FR" dirty="0"/>
              <a:t>Fête de l’arbre : 18 mai 2025 à Lafrançaise</a:t>
            </a:r>
          </a:p>
          <a:p>
            <a:r>
              <a:rPr lang="fr-FR" dirty="0" err="1"/>
              <a:t>Festibio</a:t>
            </a:r>
            <a:r>
              <a:rPr lang="fr-FR" dirty="0"/>
              <a:t> à Lafrançaise : aout 2025</a:t>
            </a:r>
          </a:p>
          <a:p>
            <a:r>
              <a:rPr lang="fr-FR" dirty="0"/>
              <a:t>Comice Agricole du Quercy Moliérain : 20 septembre 2025 à Puycornet (Auty, Labarthe, Molière, Puycornet et Vazerac)</a:t>
            </a:r>
          </a:p>
          <a:p>
            <a:r>
              <a:rPr lang="fr-FR" dirty="0"/>
              <a:t>Comice Agricole Lafrançaise : début septembre</a:t>
            </a:r>
          </a:p>
          <a:p>
            <a:r>
              <a:rPr lang="fr-FR" dirty="0"/>
              <a:t>Marché des producteurs et artisans de Meauzac-Barry d’</a:t>
            </a:r>
            <a:r>
              <a:rPr lang="fr-FR" dirty="0" err="1"/>
              <a:t>Islemade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6AE39C-9470-FBD9-1104-55C04397E2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7DA7B-9713-49FB-987C-03CCC5E3250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7688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13323-A867-100E-0B46-BCBC61830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F9D38A4-71F2-35D1-0341-015F27B216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55A03DC-DF2B-8A13-DEAA-570F3C4583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Quelques évènements repérés : </a:t>
            </a:r>
          </a:p>
          <a:p>
            <a:r>
              <a:rPr lang="fr-FR" dirty="0"/>
              <a:t>Fête de l’arbre : 18 mai 2025 à Lafrançaise</a:t>
            </a:r>
          </a:p>
          <a:p>
            <a:r>
              <a:rPr lang="fr-FR" dirty="0" err="1"/>
              <a:t>Festibio</a:t>
            </a:r>
            <a:r>
              <a:rPr lang="fr-FR" dirty="0"/>
              <a:t> à Lafrançaise : aout 2025</a:t>
            </a:r>
          </a:p>
          <a:p>
            <a:r>
              <a:rPr lang="fr-FR" dirty="0"/>
              <a:t>Comice Agricole du Quercy Moliérain : 20 septembre 2025 à Puycornet (Auty, Labarthe, Molière, Puycornet et Vazerac)</a:t>
            </a:r>
          </a:p>
          <a:p>
            <a:r>
              <a:rPr lang="fr-FR" dirty="0"/>
              <a:t>Comice Agricole Lafrançaise : début septembre</a:t>
            </a:r>
          </a:p>
          <a:p>
            <a:r>
              <a:rPr lang="fr-FR" dirty="0"/>
              <a:t>Marché des producteurs et artisans de Meauzac-Barry d’</a:t>
            </a:r>
            <a:r>
              <a:rPr lang="fr-FR" dirty="0" err="1"/>
              <a:t>Islemade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9B6AC3-884F-8D38-18D4-A6E1B11A97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7DA7B-9713-49FB-987C-03CCC5E3250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3932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C03182-0E4A-C50E-20A5-044FB96ED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8CEC8C6-AF76-5BF1-1696-AF0103AF8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284844-9DC3-1D7C-57B2-9975FDEA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B5E3D-9833-415F-B149-95C6A37C003C}" type="datetimeFigureOut">
              <a:rPr lang="fr-FR" smtClean="0"/>
              <a:t>20/03/2025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2B9AD3-495B-8604-B516-DC959B467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A1C430-BC0B-6C7C-4830-39D59BF7D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FB1C2-EFD7-4135-A3F1-01224CCDAD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8220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AC3F54-CCD0-9A12-2CC7-5DFADF795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4E400A4-91F6-3B4D-C2A4-13719F156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0C4874-3683-688D-3F66-685A1EA19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B5E3D-9833-415F-B149-95C6A37C003C}" type="datetimeFigureOut">
              <a:rPr lang="fr-FR" smtClean="0"/>
              <a:t>20/03/2025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EB0939-9364-4EDE-CDE9-86C61E248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53617C-1196-275A-9D2A-4292E8785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FB1C2-EFD7-4135-A3F1-01224CCDAD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602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9436C0B-F879-2894-870D-825B90350A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0FC0319-E40D-058A-D70B-595F5747A6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7B31EA-EF99-605A-C05B-8B804E44D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B5E3D-9833-415F-B149-95C6A37C003C}" type="datetimeFigureOut">
              <a:rPr lang="fr-FR" smtClean="0"/>
              <a:t>20/03/2025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F99B2D-DC1F-8CB5-69A3-963C76C05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50D0A7-8424-06A2-4EC0-D3D055DD3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FB1C2-EFD7-4135-A3F1-01224CCDAD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7764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AD3176-BECE-3050-C6DF-AA8344D50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89AA34-A609-4F05-6433-4CD878A7B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AA0D38-335C-00D8-3F9F-A8C77FE75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B5E3D-9833-415F-B149-95C6A37C003C}" type="datetimeFigureOut">
              <a:rPr lang="fr-FR" smtClean="0"/>
              <a:t>20/03/2025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9832A7-0317-D34C-250A-9E10A1706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4BB1BB-31AF-0A02-E3D1-B14D11EB8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FB1C2-EFD7-4135-A3F1-01224CCDAD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2479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CFDFCA-CBAF-F877-9A06-A3D42B71B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D57E805-F5F7-CAD1-08A3-B553FD6630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19835A-A3A9-3C4B-622D-925EA5DFB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B5E3D-9833-415F-B149-95C6A37C003C}" type="datetimeFigureOut">
              <a:rPr lang="fr-FR" smtClean="0"/>
              <a:t>20/03/2025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CB1B5D-9397-02C8-CF7D-FDEAE7126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4F4A493-CE8B-E4F7-5199-AADC2C5E2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FB1C2-EFD7-4135-A3F1-01224CCDAD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172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9FF593-C19D-5349-ED38-7C167E84B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04C042-028B-218C-C025-87DFB0979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1359B62-85EB-65F0-22D1-6503EA35D6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B35E86-01D8-7306-C074-AA00B560C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B5E3D-9833-415F-B149-95C6A37C003C}" type="datetimeFigureOut">
              <a:rPr lang="fr-FR" smtClean="0"/>
              <a:t>20/03/2025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6B3ECD-4637-EB57-38E0-A25BADE16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355BFC3-37B2-E1EB-A665-DD035FBB9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FB1C2-EFD7-4135-A3F1-01224CCDAD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4509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B21B8-903F-6648-4083-D51CB1C2D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A08797-4237-EA3D-FA80-5B70C86A5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35F0F3-C057-FC46-20BC-8FC88FC01E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AD811D9-7174-50B8-0BD1-2B931090B2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145C8D8-1102-8E8A-C339-80BBEBD4D5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68F369D-BC5E-BCDF-1070-720C66184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B5E3D-9833-415F-B149-95C6A37C003C}" type="datetimeFigureOut">
              <a:rPr lang="fr-FR" smtClean="0"/>
              <a:t>20/03/2025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A19EF05-62E1-BC03-8830-DBE1FD701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D36D946-58DE-3993-3454-05D99B2C4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FB1C2-EFD7-4135-A3F1-01224CCDAD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40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9ECF21-AC04-C46D-4112-B4379D38F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9C3E3F1-7B66-8E92-048B-34B7C2CD7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B5E3D-9833-415F-B149-95C6A37C003C}" type="datetimeFigureOut">
              <a:rPr lang="fr-FR" smtClean="0"/>
              <a:t>20/03/2025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AF5640D-7210-C498-C5EF-F86C9EFA5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C84A58-1B21-A645-E2B2-91639EBD9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FB1C2-EFD7-4135-A3F1-01224CCDAD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017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7E7111C-8C93-3043-FACF-ADF30B39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B5E3D-9833-415F-B149-95C6A37C003C}" type="datetimeFigureOut">
              <a:rPr lang="fr-FR" smtClean="0"/>
              <a:t>20/03/2025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6DB87EA-A59F-7653-FE99-67C050B77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BC98DA9-4243-A48B-2BD9-57008A514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FB1C2-EFD7-4135-A3F1-01224CCDAD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2042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328C72-BB88-B40E-90D1-F0849DF73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B861BC-DD13-3AF4-9160-7B28913C2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9984944-C15F-4A1D-F180-A6074CDDA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BA7633-4ED8-5017-5552-2E65EA2B7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B5E3D-9833-415F-B149-95C6A37C003C}" type="datetimeFigureOut">
              <a:rPr lang="fr-FR" smtClean="0"/>
              <a:t>20/03/2025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E698B45-277B-8CB8-22CA-367504153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26A9CBA-3597-C00E-3463-D23BCB1F9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FB1C2-EFD7-4135-A3F1-01224CCDAD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3529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857ED4-B195-7014-8B30-CEE078C78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330AEC2-EED5-1DBE-BFB4-B6701073BE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24347EA-625D-7211-919B-493E99D06B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3690F03-25FD-2B33-A7C6-7B6EB5817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B5E3D-9833-415F-B149-95C6A37C003C}" type="datetimeFigureOut">
              <a:rPr lang="fr-FR" smtClean="0"/>
              <a:t>20/03/2025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F88BE81-ED6F-CFD3-FA51-F42A40ACB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A7F28CD-366B-F355-42D9-9C44AF65F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FB1C2-EFD7-4135-A3F1-01224CCDAD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551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5EB1F28-4DA0-C95C-5F3F-D3C221A5C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B84BC3-A115-B6A7-2B47-F8111A5B8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87A581-6452-EF4F-9383-D5080CDB70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B5E3D-9833-415F-B149-95C6A37C003C}" type="datetimeFigureOut">
              <a:rPr lang="fr-FR" smtClean="0"/>
              <a:t>20/03/2025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13DD33-5FBD-1620-DFA8-36DC9CC993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38F25B1-3B33-5745-135B-5F2709BCE5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FB1C2-EFD7-4135-A3F1-01224CCDAD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605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ww.solaal.org/occitanie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file:///C:\Users\PAT\Desktop\Questionnaire%20PAT%20-%20version%20mail.pdf" TargetMode="Externa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territoiresfertiles.fr/pat-de-la-communaute-de-communes-du-pays-de-lafrancaise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C:\Users\PAT\Desktop\Pr&#233;sentation%20actions%20TDL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accent6">
                <a:lumMod val="40000"/>
                <a:lumOff val="60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6582" y="4297679"/>
            <a:ext cx="11485418" cy="2560320"/>
          </a:xfrm>
          <a:prstGeom prst="rect">
            <a:avLst/>
          </a:prstGeom>
          <a:solidFill>
            <a:srgbClr val="D7E5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itre 1"/>
          <p:cNvSpPr>
            <a:spLocks noGrp="1"/>
          </p:cNvSpPr>
          <p:nvPr>
            <p:ph type="ctrTitle" idx="4294967295"/>
          </p:nvPr>
        </p:nvSpPr>
        <p:spPr>
          <a:xfrm>
            <a:off x="806245" y="4791372"/>
            <a:ext cx="11101383" cy="931301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>
                <a:solidFill>
                  <a:schemeClr val="tx2"/>
                </a:solidFill>
                <a:latin typeface="Proxima Nova Rg" panose="02000506030000020004" pitchFamily="50" charset="0"/>
              </a:rPr>
              <a:t>Commission n°2 «Installation-Transmission agricole &amp; Transition écologique » du PAT Pays de Lafrançaise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877291" y="5926699"/>
            <a:ext cx="9144000" cy="450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2000" dirty="0">
                <a:solidFill>
                  <a:schemeClr val="tx2"/>
                </a:solidFill>
                <a:latin typeface="Proxima Nova Rg" panose="02000506030000020004" pitchFamily="50" charset="0"/>
              </a:rPr>
              <a:t>Jeudi 20 Mars 2025 – LAFRANCAISE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706582" cy="6858000"/>
          </a:xfrm>
          <a:prstGeom prst="rect">
            <a:avLst/>
          </a:prstGeom>
          <a:solidFill>
            <a:srgbClr val="DB8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9" b="7558"/>
          <a:stretch/>
        </p:blipFill>
        <p:spPr>
          <a:xfrm>
            <a:off x="628721" y="84788"/>
            <a:ext cx="2375221" cy="1479656"/>
          </a:xfrm>
          <a:prstGeom prst="rect">
            <a:avLst/>
          </a:prstGeom>
        </p:spPr>
      </p:pic>
      <p:pic>
        <p:nvPicPr>
          <p:cNvPr id="1026" name="Picture 2" descr="https://lh7-rt.googleusercontent.com/docsz/AD_4nXdAcKE9Sgi97zy2qdO2n5sNS7i9X5S93dHglu9XzyLHZFmtvNoEPxKIqQ0lKjOKZAT47RjV88u1Hh-GZc9aY2qJCmvbGp5ofDgGwP-luzW7v7s0WvGLrkuAy2vQxodlcybBE9hx_IEumOhSiOnvoObIAsd9gaAk1cvp_4Zr4T_BdRs1Ez25brs?key=F9kGmZoAmUSDKWMGv30HO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79189" r="24242" b="12313"/>
          <a:stretch/>
        </p:blipFill>
        <p:spPr bwMode="auto">
          <a:xfrm rot="16200000">
            <a:off x="-3057726" y="3093690"/>
            <a:ext cx="6822034" cy="706583"/>
          </a:xfrm>
          <a:prstGeom prst="rect">
            <a:avLst/>
          </a:prstGeom>
          <a:solidFill>
            <a:srgbClr val="D7C47F"/>
          </a:solidFill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88305B5-8C01-595F-DF1B-972C8BD2D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3381" y="5713367"/>
            <a:ext cx="1094247" cy="108330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CAADD8F-DFD4-BF89-B2C8-B77FCFA70D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912" y="168854"/>
            <a:ext cx="6933775" cy="4622517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1304425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D11A6-8E88-8878-4193-388B0A7F7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192C785-42A1-C32E-8751-BDC7AB5A3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Place aux échanges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DCCE961-EE1F-F886-7D16-E1D41A958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049" y="2515865"/>
            <a:ext cx="10515600" cy="1453234"/>
          </a:xfrm>
        </p:spPr>
        <p:txBody>
          <a:bodyPr/>
          <a:lstStyle/>
          <a:p>
            <a:pPr marL="0" indent="0" algn="ctr">
              <a:buNone/>
            </a:pPr>
            <a:endParaRPr lang="fr-F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CFC0BB8-9D38-1F2F-EBF2-F7018D6AD0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79189" r="24242" b="12313"/>
          <a:stretch/>
        </p:blipFill>
        <p:spPr bwMode="auto">
          <a:xfrm rot="16200000">
            <a:off x="-3057726" y="3057725"/>
            <a:ext cx="6822034" cy="706583"/>
          </a:xfrm>
          <a:prstGeom prst="rect">
            <a:avLst/>
          </a:prstGeom>
          <a:solidFill>
            <a:srgbClr val="D7C47F"/>
          </a:solidFill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37C043F-A554-A7FE-64C5-8566393A4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0619" y="5738730"/>
            <a:ext cx="1094247" cy="10833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1DA0F85-5A51-CF87-0D3B-67A6A60C10B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8826" r="5844"/>
          <a:stretch/>
        </p:blipFill>
        <p:spPr>
          <a:xfrm>
            <a:off x="10584866" y="5627836"/>
            <a:ext cx="1537868" cy="119419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122" name="Picture 2" descr="Groupes d'échanges RU 2024 | les inscriptions sont ouvertes ! - Occitanie">
            <a:extLst>
              <a:ext uri="{FF2B5EF4-FFF2-40B4-BE49-F238E27FC236}">
                <a16:creationId xmlns:a16="http://schemas.microsoft.com/office/drawing/2014/main" id="{9647C188-8984-2DDC-9434-9F43BF669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7" y="2967689"/>
            <a:ext cx="2638425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068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2C393-BA72-8C0E-C0AE-B3AF5CE35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0F01568-7180-A6B0-58B5-C89C4D955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Présentation de SOLAAL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7C6AB87-B67A-672F-1B93-409DB76B30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79189" r="24242" b="12313"/>
          <a:stretch/>
        </p:blipFill>
        <p:spPr bwMode="auto">
          <a:xfrm rot="16200000">
            <a:off x="-3057726" y="3057725"/>
            <a:ext cx="6822034" cy="706583"/>
          </a:xfrm>
          <a:prstGeom prst="rect">
            <a:avLst/>
          </a:prstGeom>
          <a:solidFill>
            <a:srgbClr val="D7C47F"/>
          </a:solidFill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46EE37C-96FE-4ADF-E82A-284EB4B8E5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0619" y="5738730"/>
            <a:ext cx="1094247" cy="10833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7EC5040-4606-2ACA-EC9C-32962978AA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8826" r="5844"/>
          <a:stretch/>
        </p:blipFill>
        <p:spPr>
          <a:xfrm>
            <a:off x="10584866" y="5627836"/>
            <a:ext cx="1537868" cy="119419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078" name="Picture 6" descr="SOLAAL Occitanie | Don agricole et alimentaire">
            <a:extLst>
              <a:ext uri="{FF2B5EF4-FFF2-40B4-BE49-F238E27FC236}">
                <a16:creationId xmlns:a16="http://schemas.microsoft.com/office/drawing/2014/main" id="{78386DF4-E65C-CDE0-275E-65A728C30A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705" y="1960975"/>
            <a:ext cx="2560843" cy="269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 : coins arrondis 2">
            <a:hlinkClick r:id="rId7"/>
            <a:extLst>
              <a:ext uri="{FF2B5EF4-FFF2-40B4-BE49-F238E27FC236}">
                <a16:creationId xmlns:a16="http://schemas.microsoft.com/office/drawing/2014/main" id="{1D1C4889-CEA7-A208-DF16-56B94E668A6B}"/>
              </a:ext>
            </a:extLst>
          </p:cNvPr>
          <p:cNvSpPr/>
          <p:nvPr/>
        </p:nvSpPr>
        <p:spPr>
          <a:xfrm>
            <a:off x="4245307" y="5304741"/>
            <a:ext cx="4362919" cy="6461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hlinkClick r:id="rId7"/>
              </a:rPr>
              <a:t>https://www.solaal.org/occitanie/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356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B14AF-BDB1-5100-BE5F-C2F7A7C5F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67E3305-9ECC-69B2-60FC-EEDF6C408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Place aux échanges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73A25E6-FB1E-78D1-29DF-0E9FDE047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049" y="2515865"/>
            <a:ext cx="10515600" cy="1453234"/>
          </a:xfrm>
        </p:spPr>
        <p:txBody>
          <a:bodyPr/>
          <a:lstStyle/>
          <a:p>
            <a:pPr marL="0" indent="0" algn="ctr">
              <a:buNone/>
            </a:pPr>
            <a:endParaRPr lang="fr-F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8178A1A-1D43-08C3-FDDE-7A227779BF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79189" r="24242" b="12313"/>
          <a:stretch/>
        </p:blipFill>
        <p:spPr bwMode="auto">
          <a:xfrm rot="16200000">
            <a:off x="-3057726" y="3057725"/>
            <a:ext cx="6822034" cy="706583"/>
          </a:xfrm>
          <a:prstGeom prst="rect">
            <a:avLst/>
          </a:prstGeom>
          <a:solidFill>
            <a:srgbClr val="D7C47F"/>
          </a:solidFill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EB17643-3D2C-9DE1-992C-AB675E4559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0619" y="5738730"/>
            <a:ext cx="1094247" cy="10833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1DFD5C3-0B8C-6FB4-1598-31716C695D6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8826" r="5844"/>
          <a:stretch/>
        </p:blipFill>
        <p:spPr>
          <a:xfrm>
            <a:off x="10584866" y="5627836"/>
            <a:ext cx="1537868" cy="119419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122" name="Picture 2" descr="Groupes d'échanges RU 2024 | les inscriptions sont ouvertes ! - Occitanie">
            <a:extLst>
              <a:ext uri="{FF2B5EF4-FFF2-40B4-BE49-F238E27FC236}">
                <a16:creationId xmlns:a16="http://schemas.microsoft.com/office/drawing/2014/main" id="{0C5AC5FD-7CBF-404B-2441-A294068AF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7" y="2967689"/>
            <a:ext cx="2638425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269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D45AD-93D2-5C42-4902-5B542E8CB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 45">
            <a:extLst>
              <a:ext uri="{FF2B5EF4-FFF2-40B4-BE49-F238E27FC236}">
                <a16:creationId xmlns:a16="http://schemas.microsoft.com/office/drawing/2014/main" id="{A265BAD1-59CB-CF6A-EB9B-159F5B681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354" y="5318563"/>
            <a:ext cx="1069601" cy="105890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B8E9D7-13AB-B73E-303C-6366D20C8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16" y="329963"/>
            <a:ext cx="10972800" cy="525316"/>
          </a:xfrm>
        </p:spPr>
        <p:txBody>
          <a:bodyPr>
            <a:normAutofit/>
          </a:bodyPr>
          <a:lstStyle/>
          <a:p>
            <a:r>
              <a:rPr lang="fr-FR" sz="2600" dirty="0">
                <a:latin typeface="Proxima Nova Rg" panose="02000506030000020004" pitchFamily="50" charset="0"/>
              </a:rPr>
              <a:t>Planning du deuxième trimestre 2025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D015AA39-23EB-1C04-0B6D-124A3C49FAD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4" y="5975892"/>
            <a:ext cx="831466" cy="401575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111B8732-A55B-CEC4-714A-C567DC27241E}"/>
              </a:ext>
            </a:extLst>
          </p:cNvPr>
          <p:cNvSpPr txBox="1"/>
          <p:nvPr/>
        </p:nvSpPr>
        <p:spPr>
          <a:xfrm>
            <a:off x="1682535" y="795311"/>
            <a:ext cx="1930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Enquêtes auprès des agriculteurs – Lycée Agricole Montauban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4ADE54E-1F24-0373-4265-4CA49AA888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2131" y="2022805"/>
            <a:ext cx="959260" cy="362142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4DAF8B8-54C4-0DF7-20D3-D34AFA983D94}"/>
              </a:ext>
            </a:extLst>
          </p:cNvPr>
          <p:cNvSpPr txBox="1"/>
          <p:nvPr/>
        </p:nvSpPr>
        <p:spPr>
          <a:xfrm>
            <a:off x="7163566" y="4842154"/>
            <a:ext cx="1648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Commission Santé Alimentation et Précarité</a:t>
            </a: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06BF463E-BD6A-F1A3-00D8-1A5F5D1F4511}"/>
              </a:ext>
            </a:extLst>
          </p:cNvPr>
          <p:cNvGrpSpPr/>
          <p:nvPr/>
        </p:nvGrpSpPr>
        <p:grpSpPr>
          <a:xfrm>
            <a:off x="457656" y="2493005"/>
            <a:ext cx="11053860" cy="1849511"/>
            <a:chOff x="313900" y="2406261"/>
            <a:chExt cx="11053860" cy="1849511"/>
          </a:xfrm>
        </p:grpSpPr>
        <p:sp>
          <p:nvSpPr>
            <p:cNvPr id="15" name="Pentagone 14">
              <a:extLst>
                <a:ext uri="{FF2B5EF4-FFF2-40B4-BE49-F238E27FC236}">
                  <a16:creationId xmlns:a16="http://schemas.microsoft.com/office/drawing/2014/main" id="{C06B5B0C-027C-C01C-E6BD-CAFA372D0064}"/>
                </a:ext>
              </a:extLst>
            </p:cNvPr>
            <p:cNvSpPr/>
            <p:nvPr/>
          </p:nvSpPr>
          <p:spPr>
            <a:xfrm>
              <a:off x="313900" y="2406261"/>
              <a:ext cx="2449758" cy="1783602"/>
            </a:xfrm>
            <a:prstGeom prst="homePlate">
              <a:avLst>
                <a:gd name="adj" fmla="val 3647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C7E11370-E435-B317-42A2-06EC1A4F379D}"/>
                </a:ext>
              </a:extLst>
            </p:cNvPr>
            <p:cNvSpPr txBox="1"/>
            <p:nvPr/>
          </p:nvSpPr>
          <p:spPr>
            <a:xfrm>
              <a:off x="708490" y="3113009"/>
              <a:ext cx="9362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i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Gill Sans MT" panose="020B0502020104020203" pitchFamily="34" charset="0"/>
                </a:rPr>
                <a:t>Février 2025</a:t>
              </a:r>
            </a:p>
          </p:txBody>
        </p:sp>
        <p:sp>
          <p:nvSpPr>
            <p:cNvPr id="16" name="Chevron 15">
              <a:extLst>
                <a:ext uri="{FF2B5EF4-FFF2-40B4-BE49-F238E27FC236}">
                  <a16:creationId xmlns:a16="http://schemas.microsoft.com/office/drawing/2014/main" id="{AC942649-3246-44DE-B67D-0F7E4150F2E5}"/>
                </a:ext>
              </a:extLst>
            </p:cNvPr>
            <p:cNvSpPr/>
            <p:nvPr/>
          </p:nvSpPr>
          <p:spPr>
            <a:xfrm>
              <a:off x="2074241" y="2414032"/>
              <a:ext cx="2808367" cy="1761643"/>
            </a:xfrm>
            <a:prstGeom prst="chevron">
              <a:avLst>
                <a:gd name="adj" fmla="val 3542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33EFFBEE-E5C7-E60B-54B9-7D48FA86C965}"/>
                </a:ext>
              </a:extLst>
            </p:cNvPr>
            <p:cNvCxnSpPr/>
            <p:nvPr/>
          </p:nvCxnSpPr>
          <p:spPr>
            <a:xfrm>
              <a:off x="2154830" y="2443489"/>
              <a:ext cx="575915" cy="866093"/>
            </a:xfrm>
            <a:prstGeom prst="line">
              <a:avLst/>
            </a:prstGeom>
            <a:ln w="85725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7DB3DFC3-EDB2-4490-37D1-3E7FDA027D5C}"/>
                </a:ext>
              </a:extLst>
            </p:cNvPr>
            <p:cNvCxnSpPr>
              <a:cxnSpLocks/>
              <a:stCxn id="16" idx="1"/>
            </p:cNvCxnSpPr>
            <p:nvPr/>
          </p:nvCxnSpPr>
          <p:spPr>
            <a:xfrm flipH="1">
              <a:off x="2008417" y="3294854"/>
              <a:ext cx="689798" cy="960918"/>
            </a:xfrm>
            <a:prstGeom prst="line">
              <a:avLst/>
            </a:prstGeom>
            <a:ln w="85725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Chevron 37">
              <a:extLst>
                <a:ext uri="{FF2B5EF4-FFF2-40B4-BE49-F238E27FC236}">
                  <a16:creationId xmlns:a16="http://schemas.microsoft.com/office/drawing/2014/main" id="{9134CD96-0E31-66C6-298B-A2FE83514265}"/>
                </a:ext>
              </a:extLst>
            </p:cNvPr>
            <p:cNvSpPr/>
            <p:nvPr/>
          </p:nvSpPr>
          <p:spPr>
            <a:xfrm>
              <a:off x="4221551" y="2418668"/>
              <a:ext cx="2808367" cy="1760562"/>
            </a:xfrm>
            <a:prstGeom prst="chevron">
              <a:avLst>
                <a:gd name="adj" fmla="val 3542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9" name="Chevron 38">
              <a:extLst>
                <a:ext uri="{FF2B5EF4-FFF2-40B4-BE49-F238E27FC236}">
                  <a16:creationId xmlns:a16="http://schemas.microsoft.com/office/drawing/2014/main" id="{6DF665D1-ED20-2585-84DA-DEC4FDC6FB2B}"/>
                </a:ext>
              </a:extLst>
            </p:cNvPr>
            <p:cNvSpPr/>
            <p:nvPr/>
          </p:nvSpPr>
          <p:spPr>
            <a:xfrm>
              <a:off x="6385275" y="2429301"/>
              <a:ext cx="2808367" cy="1746374"/>
            </a:xfrm>
            <a:prstGeom prst="chevron">
              <a:avLst>
                <a:gd name="adj" fmla="val 3542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40" name="Chevron 39">
              <a:extLst>
                <a:ext uri="{FF2B5EF4-FFF2-40B4-BE49-F238E27FC236}">
                  <a16:creationId xmlns:a16="http://schemas.microsoft.com/office/drawing/2014/main" id="{98DCB214-A97B-68F2-0C82-629E2EE5A99C}"/>
                </a:ext>
              </a:extLst>
            </p:cNvPr>
            <p:cNvSpPr/>
            <p:nvPr/>
          </p:nvSpPr>
          <p:spPr>
            <a:xfrm>
              <a:off x="8559393" y="2429301"/>
              <a:ext cx="2808367" cy="1746374"/>
            </a:xfrm>
            <a:prstGeom prst="chevron">
              <a:avLst>
                <a:gd name="adj" fmla="val 3542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DCE4699-5D84-5F81-0C24-CC7ED19D0BF4}"/>
                </a:ext>
              </a:extLst>
            </p:cNvPr>
            <p:cNvSpPr txBox="1"/>
            <p:nvPr/>
          </p:nvSpPr>
          <p:spPr>
            <a:xfrm>
              <a:off x="3208251" y="3113009"/>
              <a:ext cx="9223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i="1" dirty="0">
                  <a:solidFill>
                    <a:schemeClr val="accent3"/>
                  </a:solidFill>
                  <a:latin typeface="Gill Sans MT" panose="020B0502020104020203" pitchFamily="34" charset="0"/>
                </a:rPr>
                <a:t>Mars 2025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7818262-D037-ADD5-0CC0-5D4BF29F635F}"/>
                </a:ext>
              </a:extLst>
            </p:cNvPr>
            <p:cNvSpPr txBox="1"/>
            <p:nvPr/>
          </p:nvSpPr>
          <p:spPr>
            <a:xfrm>
              <a:off x="5296812" y="3124916"/>
              <a:ext cx="9941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i="1" dirty="0">
                  <a:solidFill>
                    <a:schemeClr val="accent3">
                      <a:lumMod val="75000"/>
                    </a:schemeClr>
                  </a:solidFill>
                  <a:latin typeface="Gill Sans MT" panose="020B0502020104020203" pitchFamily="34" charset="0"/>
                </a:rPr>
                <a:t>Avril 2025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9694406-3AFA-C998-2ADD-4E565F00B683}"/>
                </a:ext>
              </a:extLst>
            </p:cNvPr>
            <p:cNvSpPr txBox="1"/>
            <p:nvPr/>
          </p:nvSpPr>
          <p:spPr>
            <a:xfrm>
              <a:off x="7528952" y="3124916"/>
              <a:ext cx="6742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i="1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Mai 2025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C97DF099-084B-C7E0-D234-5E40C0B83D8F}"/>
                </a:ext>
              </a:extLst>
            </p:cNvPr>
            <p:cNvSpPr txBox="1"/>
            <p:nvPr/>
          </p:nvSpPr>
          <p:spPr>
            <a:xfrm>
              <a:off x="9734805" y="3124916"/>
              <a:ext cx="6742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i="1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Juin 2025</a:t>
              </a:r>
            </a:p>
          </p:txBody>
        </p:sp>
      </p:grp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6C1B3021-BD7E-1DE0-6C79-41A8D777AF0F}"/>
              </a:ext>
            </a:extLst>
          </p:cNvPr>
          <p:cNvCxnSpPr/>
          <p:nvPr/>
        </p:nvCxnSpPr>
        <p:spPr>
          <a:xfrm flipV="1">
            <a:off x="1439382" y="3820085"/>
            <a:ext cx="0" cy="84069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C63185D1-165E-10FA-AD61-ACA851CF8737}"/>
              </a:ext>
            </a:extLst>
          </p:cNvPr>
          <p:cNvCxnSpPr/>
          <p:nvPr/>
        </p:nvCxnSpPr>
        <p:spPr>
          <a:xfrm flipV="1">
            <a:off x="3644323" y="2198714"/>
            <a:ext cx="0" cy="55347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DEF98C9D-E620-4076-AD77-AAEA7D542CD8}"/>
              </a:ext>
            </a:extLst>
          </p:cNvPr>
          <p:cNvSpPr txBox="1"/>
          <p:nvPr/>
        </p:nvSpPr>
        <p:spPr>
          <a:xfrm>
            <a:off x="751788" y="4778382"/>
            <a:ext cx="1601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Rencontre avec la DRAAF Occitanie – Point PAT 12/02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072A11EC-F790-2205-7D65-6C40A93E5771}"/>
              </a:ext>
            </a:extLst>
          </p:cNvPr>
          <p:cNvSpPr txBox="1"/>
          <p:nvPr/>
        </p:nvSpPr>
        <p:spPr>
          <a:xfrm>
            <a:off x="4486289" y="5065458"/>
            <a:ext cx="1953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Accompagnement au projet Aide alimentaire – étude du faisabilité 2025 session 1 – 07/04</a:t>
            </a:r>
          </a:p>
        </p:txBody>
      </p: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BB699EB8-B1C0-93EC-5A2E-F1E1C6A525D8}"/>
              </a:ext>
            </a:extLst>
          </p:cNvPr>
          <p:cNvCxnSpPr>
            <a:cxnSpLocks/>
          </p:cNvCxnSpPr>
          <p:nvPr/>
        </p:nvCxnSpPr>
        <p:spPr>
          <a:xfrm flipV="1">
            <a:off x="8002966" y="3846084"/>
            <a:ext cx="0" cy="10408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E9E9DFA7-2E70-FD8C-E171-04C54B41769D}"/>
              </a:ext>
            </a:extLst>
          </p:cNvPr>
          <p:cNvCxnSpPr>
            <a:cxnSpLocks/>
          </p:cNvCxnSpPr>
          <p:nvPr/>
        </p:nvCxnSpPr>
        <p:spPr>
          <a:xfrm flipV="1">
            <a:off x="2217997" y="1553336"/>
            <a:ext cx="0" cy="107834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B0AF451E-0EF9-79F1-2B65-9CF13FDDCD03}"/>
              </a:ext>
            </a:extLst>
          </p:cNvPr>
          <p:cNvCxnSpPr>
            <a:cxnSpLocks/>
          </p:cNvCxnSpPr>
          <p:nvPr/>
        </p:nvCxnSpPr>
        <p:spPr>
          <a:xfrm flipH="1" flipV="1">
            <a:off x="4959184" y="1949503"/>
            <a:ext cx="18378" cy="63467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6690C664-0085-8C2C-8807-EA8DF4A97CCA}"/>
              </a:ext>
            </a:extLst>
          </p:cNvPr>
          <p:cNvSpPr/>
          <p:nvPr/>
        </p:nvSpPr>
        <p:spPr>
          <a:xfrm>
            <a:off x="4620620" y="1372422"/>
            <a:ext cx="135220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50" dirty="0"/>
              <a:t>Présentation programme Lait et fruit à l’école 08/04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88D00C59-6EEB-F241-97C4-04FBF219E956}"/>
              </a:ext>
            </a:extLst>
          </p:cNvPr>
          <p:cNvCxnSpPr>
            <a:cxnSpLocks/>
          </p:cNvCxnSpPr>
          <p:nvPr/>
        </p:nvCxnSpPr>
        <p:spPr>
          <a:xfrm flipV="1">
            <a:off x="5001058" y="3895512"/>
            <a:ext cx="0" cy="10377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C88A6F73-DE0B-3CB4-CCE9-B6AB3B631152}"/>
              </a:ext>
            </a:extLst>
          </p:cNvPr>
          <p:cNvCxnSpPr/>
          <p:nvPr/>
        </p:nvCxnSpPr>
        <p:spPr>
          <a:xfrm flipV="1">
            <a:off x="3352007" y="3868846"/>
            <a:ext cx="0" cy="4736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9BB1E7A2-4C20-4CDE-6DA0-A469460ADF57}"/>
              </a:ext>
            </a:extLst>
          </p:cNvPr>
          <p:cNvCxnSpPr/>
          <p:nvPr/>
        </p:nvCxnSpPr>
        <p:spPr>
          <a:xfrm flipV="1">
            <a:off x="8338732" y="2022805"/>
            <a:ext cx="0" cy="8882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74BF448-F82D-1071-423A-90D2443D4515}"/>
              </a:ext>
            </a:extLst>
          </p:cNvPr>
          <p:cNvCxnSpPr>
            <a:cxnSpLocks/>
          </p:cNvCxnSpPr>
          <p:nvPr/>
        </p:nvCxnSpPr>
        <p:spPr>
          <a:xfrm flipV="1">
            <a:off x="6484472" y="3895512"/>
            <a:ext cx="0" cy="6594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5B97AC4B-8FD5-CE76-3165-D6C449C1AB92}"/>
              </a:ext>
            </a:extLst>
          </p:cNvPr>
          <p:cNvSpPr txBox="1"/>
          <p:nvPr/>
        </p:nvSpPr>
        <p:spPr>
          <a:xfrm>
            <a:off x="2697210" y="4379862"/>
            <a:ext cx="1894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Commission 2 « Installation transmission &amp; transition écologique 20/03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9A5953-DAE4-FC40-002A-5EF3F09C5ECB}"/>
              </a:ext>
            </a:extLst>
          </p:cNvPr>
          <p:cNvSpPr txBox="1"/>
          <p:nvPr/>
        </p:nvSpPr>
        <p:spPr>
          <a:xfrm>
            <a:off x="2810146" y="1484122"/>
            <a:ext cx="1648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Commission Circuits courts et restauration collective 25/03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75A56C5-9C63-7641-26D8-094E96F957A2}"/>
              </a:ext>
            </a:extLst>
          </p:cNvPr>
          <p:cNvSpPr txBox="1"/>
          <p:nvPr/>
        </p:nvSpPr>
        <p:spPr>
          <a:xfrm>
            <a:off x="9210210" y="4767419"/>
            <a:ext cx="1462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Commission Animation évènementiel PAT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32CDAAB0-DCE0-0DE8-0017-C25374C44BF4}"/>
              </a:ext>
            </a:extLst>
          </p:cNvPr>
          <p:cNvCxnSpPr/>
          <p:nvPr/>
        </p:nvCxnSpPr>
        <p:spPr>
          <a:xfrm flipV="1">
            <a:off x="855337" y="1791734"/>
            <a:ext cx="0" cy="118642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CBB92346-2264-C7D4-609E-A320FCD6858A}"/>
              </a:ext>
            </a:extLst>
          </p:cNvPr>
          <p:cNvSpPr txBox="1"/>
          <p:nvPr/>
        </p:nvSpPr>
        <p:spPr>
          <a:xfrm>
            <a:off x="-39549" y="960737"/>
            <a:ext cx="17905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Commission Installation/Transmission &amp; Transition écologique - 04/02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B88CC8-F97A-D03A-81CA-415F18266ABA}"/>
              </a:ext>
            </a:extLst>
          </p:cNvPr>
          <p:cNvSpPr txBox="1"/>
          <p:nvPr/>
        </p:nvSpPr>
        <p:spPr>
          <a:xfrm>
            <a:off x="7561756" y="1533680"/>
            <a:ext cx="1648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Soirée Conseil Agricole et Alimentaire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4CD18AC-14D1-0FC1-905D-CB3D13F3FAC8}"/>
              </a:ext>
            </a:extLst>
          </p:cNvPr>
          <p:cNvCxnSpPr/>
          <p:nvPr/>
        </p:nvCxnSpPr>
        <p:spPr>
          <a:xfrm flipV="1">
            <a:off x="10049814" y="3857991"/>
            <a:ext cx="0" cy="8882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52" name="Picture 4" descr="Profile for Terre de Liens Midi-Pyrénées">
            <a:extLst>
              <a:ext uri="{FF2B5EF4-FFF2-40B4-BE49-F238E27FC236}">
                <a16:creationId xmlns:a16="http://schemas.microsoft.com/office/drawing/2014/main" id="{94198F41-344A-6BC5-41DA-62E07AF00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842" y="5132194"/>
            <a:ext cx="620707" cy="62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réation de l'association SOLAAL Occitanie | Solaal">
            <a:extLst>
              <a:ext uri="{FF2B5EF4-FFF2-40B4-BE49-F238E27FC236}">
                <a16:creationId xmlns:a16="http://schemas.microsoft.com/office/drawing/2014/main" id="{5D6EE4C2-60E8-196B-58F7-44CCA2288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867" y="5054874"/>
            <a:ext cx="1026288" cy="69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12C6BE50-4E06-E8A1-B77E-3BFF5FCC7555}"/>
              </a:ext>
            </a:extLst>
          </p:cNvPr>
          <p:cNvSpPr txBox="1"/>
          <p:nvPr/>
        </p:nvSpPr>
        <p:spPr>
          <a:xfrm>
            <a:off x="5849263" y="4587579"/>
            <a:ext cx="1270419" cy="28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COPIL PAT 29/04</a:t>
            </a:r>
          </a:p>
        </p:txBody>
      </p:sp>
    </p:spTree>
    <p:extLst>
      <p:ext uri="{BB962C8B-B14F-4D97-AF65-F5344CB8AC3E}">
        <p14:creationId xmlns:p14="http://schemas.microsoft.com/office/powerpoint/2010/main" val="2678369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56A8C-4557-8A59-4EC2-2538AEAA3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D42AC4C-A7E2-AB3E-0057-4BA30473E9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12571"/>
            <a:ext cx="9144000" cy="2645229"/>
          </a:xfrm>
        </p:spPr>
        <p:txBody>
          <a:bodyPr>
            <a:normAutofit/>
          </a:bodyPr>
          <a:lstStyle/>
          <a:p>
            <a:r>
              <a:rPr lang="fr-FR" sz="3600" b="1" dirty="0"/>
              <a:t>Une prochaine rencontre à l’automne 2025 ?</a:t>
            </a:r>
          </a:p>
          <a:p>
            <a:r>
              <a:rPr lang="fr-FR" sz="3600" b="1" dirty="0"/>
              <a:t>Présentation d’un dispositif, d’un projet, un éclairage sur un sujet agricole ?</a:t>
            </a:r>
            <a:endParaRPr lang="fr-FR" sz="36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F0B890E-C157-C655-D119-D186C0D510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79189" r="24242" b="12313"/>
          <a:stretch/>
        </p:blipFill>
        <p:spPr bwMode="auto">
          <a:xfrm rot="16200000">
            <a:off x="-3057726" y="3057725"/>
            <a:ext cx="6822034" cy="706583"/>
          </a:xfrm>
          <a:prstGeom prst="rect">
            <a:avLst/>
          </a:prstGeom>
          <a:solidFill>
            <a:srgbClr val="D7C47F"/>
          </a:solidFill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3997C63-BE85-879C-E19C-1A67CF914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0619" y="5738730"/>
            <a:ext cx="1094247" cy="10833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F9263F8-07B1-3A50-BBFD-586FAE3EA4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8826" r="5844"/>
          <a:stretch/>
        </p:blipFill>
        <p:spPr>
          <a:xfrm>
            <a:off x="10584866" y="5627836"/>
            <a:ext cx="1537868" cy="119419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150" name="Picture 6" descr="COVID-19 et Milieux aquatiques : partageons nos expériences #1 | Formations  idealCO">
            <a:extLst>
              <a:ext uri="{FF2B5EF4-FFF2-40B4-BE49-F238E27FC236}">
                <a16:creationId xmlns:a16="http://schemas.microsoft.com/office/drawing/2014/main" id="{076A7000-DDDE-EB99-A4B6-89C3C06BD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747110"/>
            <a:ext cx="3067050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132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AFC1-351D-5189-6745-8193FC594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300793F-9263-9C11-E04E-A4ED574449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93818"/>
            <a:ext cx="9144000" cy="1655762"/>
          </a:xfrm>
        </p:spPr>
        <p:txBody>
          <a:bodyPr>
            <a:normAutofit/>
          </a:bodyPr>
          <a:lstStyle/>
          <a:p>
            <a:r>
              <a:rPr lang="fr-FR" sz="3600" b="1" dirty="0"/>
              <a:t>Nous vous remercions pour votre attention !</a:t>
            </a:r>
            <a:endParaRPr lang="fr-FR" sz="36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9E840A5-3AE5-BA34-CDB6-A94B3DEA2F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79189" r="24242" b="12313"/>
          <a:stretch/>
        </p:blipFill>
        <p:spPr bwMode="auto">
          <a:xfrm rot="16200000">
            <a:off x="-3057726" y="3057725"/>
            <a:ext cx="6822034" cy="706583"/>
          </a:xfrm>
          <a:prstGeom prst="rect">
            <a:avLst/>
          </a:prstGeom>
          <a:solidFill>
            <a:srgbClr val="D7C47F"/>
          </a:solidFill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20475FB-3791-BA25-6B88-F31DA9F51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0619" y="5738730"/>
            <a:ext cx="1094247" cy="10833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969D13E-EF57-D6CF-B72B-518612B15E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8826" r="5844"/>
          <a:stretch/>
        </p:blipFill>
        <p:spPr>
          <a:xfrm>
            <a:off x="10584866" y="5627836"/>
            <a:ext cx="1537868" cy="119419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196" name="Picture 4" descr="Merci pour vos… remerciements ! | Institution Jean-Paul II">
            <a:extLst>
              <a:ext uri="{FF2B5EF4-FFF2-40B4-BE49-F238E27FC236}">
                <a16:creationId xmlns:a16="http://schemas.microsoft.com/office/drawing/2014/main" id="{022848B6-02F2-55F5-54F6-66D8862FD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789" y="342900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919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BDFB9-4A7C-0530-027B-8B33002EE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41DE96B-43B3-5268-1C44-D2E6FACC0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C10BF1E-7B50-F860-51D1-FCECC3F56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fr-FR" dirty="0"/>
              <a:t>Tour des actualités, quelques actions en cours du PAT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r>
              <a:rPr lang="fr-FR" dirty="0"/>
              <a:t>la mise en place du guichet agricole et visite de l’espace partenaires de la Communauté de communes et France Services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r>
              <a:rPr lang="fr-FR" dirty="0"/>
              <a:t>la présentation des actions ou événements et les modalités pour s'y inscrire, autour des sujets de transmission, installation et transition écologique – Focus sur Terres de Liens et les actions 2025 et 2026 à venir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r>
              <a:rPr lang="fr-FR" dirty="0"/>
              <a:t>Présentation de l’association SOLAAL et ses projets par Nicolas HUREL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- Echanges et points divers</a:t>
            </a:r>
          </a:p>
          <a:p>
            <a:endParaRPr lang="fr-F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C411CA7-3117-6AF6-5FF7-5E1E5823AD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79189" r="24242" b="12313"/>
          <a:stretch/>
        </p:blipFill>
        <p:spPr bwMode="auto">
          <a:xfrm rot="16200000">
            <a:off x="-3057726" y="3057725"/>
            <a:ext cx="6822034" cy="706583"/>
          </a:xfrm>
          <a:prstGeom prst="rect">
            <a:avLst/>
          </a:prstGeom>
          <a:solidFill>
            <a:srgbClr val="D7C47F"/>
          </a:solidFill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2C4A55-993D-9D8D-C0FC-AFF3111AE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0619" y="5738730"/>
            <a:ext cx="1094247" cy="10833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5E8C4C9-932C-1B80-2BA4-9FC088AD5D7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8826" r="5844"/>
          <a:stretch/>
        </p:blipFill>
        <p:spPr>
          <a:xfrm>
            <a:off x="10584866" y="5627836"/>
            <a:ext cx="1537868" cy="119419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399349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0452F-6CB5-5164-BFA3-3673A5156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6C2B1B0-7244-2050-851D-BD66B9330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AF8F0E6-4E41-889E-A34A-8DE5C4083E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2049" y="2296973"/>
            <a:ext cx="5181600" cy="4121150"/>
          </a:xfrm>
        </p:spPr>
        <p:txBody>
          <a:bodyPr>
            <a:normAutofit fontScale="62500" lnSpcReduction="20000"/>
          </a:bodyPr>
          <a:lstStyle/>
          <a:p>
            <a:r>
              <a:rPr lang="fr-FR" dirty="0"/>
              <a:t>Questionnaire agricole avec étudiants BTS 1</a:t>
            </a:r>
            <a:r>
              <a:rPr lang="fr-FR" baseline="30000" dirty="0"/>
              <a:t>ère</a:t>
            </a:r>
            <a:r>
              <a:rPr lang="fr-FR" dirty="0"/>
              <a:t> année du Lycée </a:t>
            </a:r>
            <a:r>
              <a:rPr lang="fr-FR" dirty="0" err="1"/>
              <a:t>Capou</a:t>
            </a:r>
            <a:endParaRPr lang="fr-FR" dirty="0"/>
          </a:p>
          <a:p>
            <a:pPr marL="0" indent="0">
              <a:buNone/>
            </a:pPr>
            <a:r>
              <a:rPr lang="fr-FR" dirty="0">
                <a:hlinkClick r:id="rId3" action="ppaction://hlinkfile"/>
              </a:rPr>
              <a:t>C:\Users\PAT\Desktop\Questionnaire PAT - version mail.pdf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Visite des jardins partagés de Lafrançaise avec les étudiants BTS 2</a:t>
            </a:r>
            <a:r>
              <a:rPr lang="fr-FR" baseline="30000" dirty="0"/>
              <a:t>ème</a:t>
            </a:r>
            <a:r>
              <a:rPr lang="fr-FR" dirty="0"/>
              <a:t> année et échanges sur PAT et souveraineté alimentaire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Lancement de la formation ADEFPAT sur Pôle Alimentaire et Solidaire – 13 février et 7 avril 2025</a:t>
            </a:r>
          </a:p>
          <a:p>
            <a:pPr marL="0" indent="0">
              <a:buNone/>
            </a:pPr>
            <a:r>
              <a:rPr lang="fr-FR" dirty="0"/>
              <a:t>Et visite du restaurant solidaire </a:t>
            </a:r>
            <a:r>
              <a:rPr lang="fr-FR" dirty="0" err="1"/>
              <a:t>Relai’VE</a:t>
            </a:r>
            <a:r>
              <a:rPr lang="fr-FR" dirty="0"/>
              <a:t> de Moissac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08C501C1-60A9-4C15-77FA-1D9F69DAAB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9115" y="2195757"/>
            <a:ext cx="5181600" cy="4351338"/>
          </a:xfrm>
        </p:spPr>
        <p:txBody>
          <a:bodyPr>
            <a:normAutofit fontScale="62500" lnSpcReduction="20000"/>
          </a:bodyPr>
          <a:lstStyle/>
          <a:p>
            <a:r>
              <a:rPr lang="fr-FR" dirty="0"/>
              <a:t>Préparation et participation du PAT à la Fête de l’arbre coordonné le 18 mai 2025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Projection « Paysans du ciel à la terre » - cinéma Concorde à Moissac – 22 mai 2025 à 20h30 avec Asso </a:t>
            </a:r>
            <a:r>
              <a:rPr lang="fr-FR" dirty="0" err="1"/>
              <a:t>CinéToyenne</a:t>
            </a:r>
            <a:r>
              <a:rPr lang="fr-FR" dirty="0"/>
              <a:t>, Cinéma Concorde &amp;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Préparation de l’évènement </a:t>
            </a:r>
            <a:r>
              <a:rPr lang="fr-FR" dirty="0" err="1"/>
              <a:t>Festibio</a:t>
            </a:r>
            <a:r>
              <a:rPr lang="fr-FR" dirty="0"/>
              <a:t> avec les partenaires sur « L’eau et les sols » – le 2 Août 2025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547D2BA-1881-8EBC-DE12-3B351B557D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79189" r="24242" b="12313"/>
          <a:stretch/>
        </p:blipFill>
        <p:spPr bwMode="auto">
          <a:xfrm rot="16200000">
            <a:off x="-3057726" y="3057725"/>
            <a:ext cx="6822034" cy="706583"/>
          </a:xfrm>
          <a:prstGeom prst="rect">
            <a:avLst/>
          </a:prstGeom>
          <a:solidFill>
            <a:srgbClr val="D7C47F"/>
          </a:solidFill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DF2B4FC-0519-3780-455B-4EC1F428F9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0619" y="5738730"/>
            <a:ext cx="1094247" cy="10833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500D88B-016B-CB96-1458-1678161EF5D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8826" r="5844"/>
          <a:stretch/>
        </p:blipFill>
        <p:spPr>
          <a:xfrm>
            <a:off x="10584866" y="5627836"/>
            <a:ext cx="1537868" cy="119419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170" name="Picture 2" descr="ACTUALITES - LMHI">
            <a:extLst>
              <a:ext uri="{FF2B5EF4-FFF2-40B4-BE49-F238E27FC236}">
                <a16:creationId xmlns:a16="http://schemas.microsoft.com/office/drawing/2014/main" id="{6E456F86-13D2-A189-935B-EE8495DE4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627" y="0"/>
            <a:ext cx="2336801" cy="176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Cfaa Cfppa Tarnetgaronne">
            <a:extLst>
              <a:ext uri="{FF2B5EF4-FFF2-40B4-BE49-F238E27FC236}">
                <a16:creationId xmlns:a16="http://schemas.microsoft.com/office/drawing/2014/main" id="{31E3FD90-3A67-8884-D324-213CC9934D1E}"/>
              </a:ext>
            </a:extLst>
          </p:cNvPr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4409709" y="4089294"/>
            <a:ext cx="824010" cy="1055876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9" name="Picture 6" descr="Tarn-et-Garonne | Les CAUE d'Occitanie">
            <a:extLst>
              <a:ext uri="{FF2B5EF4-FFF2-40B4-BE49-F238E27FC236}">
                <a16:creationId xmlns:a16="http://schemas.microsoft.com/office/drawing/2014/main" id="{8E7700B9-FC71-55F5-9016-8CFA92752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2039" y="3974210"/>
            <a:ext cx="1401202" cy="73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Association Campagnes Vivantes 82">
            <a:extLst>
              <a:ext uri="{FF2B5EF4-FFF2-40B4-BE49-F238E27FC236}">
                <a16:creationId xmlns:a16="http://schemas.microsoft.com/office/drawing/2014/main" id="{C9725762-FA26-5F5A-8DE7-654BCE27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619" y="3933339"/>
            <a:ext cx="820889" cy="82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Association Campagnes Vivantes 82">
            <a:extLst>
              <a:ext uri="{FF2B5EF4-FFF2-40B4-BE49-F238E27FC236}">
                <a16:creationId xmlns:a16="http://schemas.microsoft.com/office/drawing/2014/main" id="{8F8BF108-0CBA-94D8-8C3E-DD79951FB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866" y="2106913"/>
            <a:ext cx="745085" cy="74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906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459758" y="262101"/>
            <a:ext cx="3645961" cy="838037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Les chiffres clés de l’agriculture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391" y="681119"/>
            <a:ext cx="3810351" cy="4899865"/>
          </a:xfrm>
          <a:prstGeom prst="rect">
            <a:avLst/>
          </a:prstGeom>
        </p:spPr>
      </p:pic>
      <p:pic>
        <p:nvPicPr>
          <p:cNvPr id="4" name="Picture 2" descr="https://lh7-rt.googleusercontent.com/docsz/AD_4nXdAcKE9Sgi97zy2qdO2n5sNS7i9X5S93dHglu9XzyLHZFmtvNoEPxKIqQ0lKjOKZAT47RjV88u1Hh-GZc9aY2qJCmvbGp5ofDgGwP-luzW7v7s0WvGLrkuAy2vQxodlcybBE9hx_IEumOhSiOnvoObIAsd9gaAk1cvp_4Zr4T_BdRs1Ez25brs?key=F9kGmZoAmUSDKWMGv30HOg">
            <a:extLst>
              <a:ext uri="{FF2B5EF4-FFF2-40B4-BE49-F238E27FC236}">
                <a16:creationId xmlns:a16="http://schemas.microsoft.com/office/drawing/2014/main" id="{8B41A174-E585-097D-5716-7CCBF42E6C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79189" r="24242" b="12313"/>
          <a:stretch/>
        </p:blipFill>
        <p:spPr bwMode="auto">
          <a:xfrm rot="16200000">
            <a:off x="-3057726" y="3093690"/>
            <a:ext cx="6822034" cy="706583"/>
          </a:xfrm>
          <a:prstGeom prst="rect">
            <a:avLst/>
          </a:prstGeom>
          <a:solidFill>
            <a:srgbClr val="D7C47F"/>
          </a:solidFill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8380EDD-CB8C-5CF4-2452-049B6042E5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3451" y="5693016"/>
            <a:ext cx="1049781" cy="10392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CF64AF3-A1EA-6BF7-6338-0934F52B8F1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8826" r="5844"/>
          <a:stretch/>
        </p:blipFill>
        <p:spPr>
          <a:xfrm>
            <a:off x="10703231" y="5663801"/>
            <a:ext cx="1426511" cy="11077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07FEC88-0AA3-8B7B-E874-EF0B509F9FC9}"/>
              </a:ext>
            </a:extLst>
          </p:cNvPr>
          <p:cNvSpPr txBox="1"/>
          <p:nvPr/>
        </p:nvSpPr>
        <p:spPr>
          <a:xfrm>
            <a:off x="920255" y="4414993"/>
            <a:ext cx="3002767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TARN et GARONNE </a:t>
            </a:r>
          </a:p>
          <a:p>
            <a:r>
              <a:rPr lang="fr-FR" dirty="0"/>
              <a:t>3718,3 km² - 195 communes</a:t>
            </a:r>
          </a:p>
          <a:p>
            <a:r>
              <a:rPr lang="fr-FR" dirty="0"/>
              <a:t>268 105 habitants en 2022</a:t>
            </a:r>
          </a:p>
          <a:p>
            <a:r>
              <a:rPr lang="fr-FR" dirty="0"/>
              <a:t>3662 exploitations agricoles</a:t>
            </a:r>
          </a:p>
          <a:p>
            <a:r>
              <a:rPr lang="fr-FR" dirty="0"/>
              <a:t>211 933 ha SAU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3FA2C0C-9097-FCE1-5F9C-B9A27C2420B6}"/>
              </a:ext>
            </a:extLst>
          </p:cNvPr>
          <p:cNvSpPr txBox="1"/>
          <p:nvPr/>
        </p:nvSpPr>
        <p:spPr>
          <a:xfrm>
            <a:off x="827441" y="999520"/>
            <a:ext cx="3326729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COMMUNAUTE DE COMMUNES DU PAYS DE LAFRANCAISE</a:t>
            </a:r>
          </a:p>
          <a:p>
            <a:r>
              <a:rPr lang="fr-FR" dirty="0"/>
              <a:t>221 km²</a:t>
            </a:r>
          </a:p>
          <a:p>
            <a:r>
              <a:rPr lang="fr-FR" dirty="0"/>
              <a:t>11 communes</a:t>
            </a:r>
          </a:p>
          <a:p>
            <a:r>
              <a:rPr lang="fr-FR" dirty="0"/>
              <a:t>11348 habitants – 51 </a:t>
            </a:r>
            <a:r>
              <a:rPr lang="fr-FR" dirty="0" err="1"/>
              <a:t>hab</a:t>
            </a:r>
            <a:r>
              <a:rPr lang="fr-FR" dirty="0"/>
              <a:t>/km²</a:t>
            </a:r>
          </a:p>
          <a:p>
            <a:r>
              <a:rPr lang="fr-FR" dirty="0"/>
              <a:t>5 454 ha de bois et forêts</a:t>
            </a:r>
          </a:p>
          <a:p>
            <a:r>
              <a:rPr lang="fr-FR" dirty="0"/>
              <a:t>800 ha Friches agricoles</a:t>
            </a:r>
          </a:p>
          <a:p>
            <a:r>
              <a:rPr lang="fr-FR" dirty="0"/>
              <a:t>268 exploitations </a:t>
            </a:r>
            <a:r>
              <a:rPr lang="fr-FR" sz="1400" dirty="0"/>
              <a:t>(DDT 2023)</a:t>
            </a:r>
          </a:p>
          <a:p>
            <a:endParaRPr lang="fr-FR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60FDED1-C2ED-0C19-EBFE-7DD36FBC7BCB}"/>
              </a:ext>
            </a:extLst>
          </p:cNvPr>
          <p:cNvSpPr/>
          <p:nvPr/>
        </p:nvSpPr>
        <p:spPr>
          <a:xfrm>
            <a:off x="4275028" y="1896447"/>
            <a:ext cx="4060708" cy="3962033"/>
          </a:xfrm>
          <a:prstGeom prst="ellipse">
            <a:avLst/>
          </a:prstGeom>
          <a:solidFill>
            <a:srgbClr val="A8DA8C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11 102 ha SURFACE AGRICOLE </a:t>
            </a:r>
            <a:r>
              <a:rPr lang="fr-FR" dirty="0">
                <a:solidFill>
                  <a:schemeClr val="tx1"/>
                </a:solidFill>
              </a:rPr>
              <a:t>soit 50% de surface totale</a:t>
            </a:r>
          </a:p>
          <a:p>
            <a:pPr algn="ctr"/>
            <a:endParaRPr lang="fr-FR" dirty="0"/>
          </a:p>
          <a:p>
            <a:pPr algn="ctr"/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47% </a:t>
            </a:r>
            <a:r>
              <a:rPr lang="fr-FR" dirty="0">
                <a:solidFill>
                  <a:schemeClr val="tx1"/>
                </a:solidFill>
              </a:rPr>
              <a:t>GRANDES CULTURES</a:t>
            </a:r>
          </a:p>
          <a:p>
            <a:pPr algn="ctr"/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31% </a:t>
            </a:r>
            <a:r>
              <a:rPr lang="fr-FR" dirty="0">
                <a:solidFill>
                  <a:schemeClr val="tx1"/>
                </a:solidFill>
              </a:rPr>
              <a:t>SURFACES EN HERBE ET FOURRAGES</a:t>
            </a:r>
          </a:p>
          <a:p>
            <a:pPr algn="ctr"/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14% </a:t>
            </a:r>
            <a:r>
              <a:rPr lang="fr-FR" dirty="0">
                <a:solidFill>
                  <a:schemeClr val="tx1"/>
                </a:solidFill>
              </a:rPr>
              <a:t>CULTURES PERENNES, vergers maraichage, horticulture</a:t>
            </a:r>
          </a:p>
          <a:p>
            <a:pPr algn="ctr"/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8% </a:t>
            </a:r>
            <a:r>
              <a:rPr lang="fr-FR" dirty="0">
                <a:solidFill>
                  <a:schemeClr val="tx1"/>
                </a:solidFill>
              </a:rPr>
              <a:t>GEL ou JACHERE</a:t>
            </a:r>
          </a:p>
        </p:txBody>
      </p:sp>
      <p:pic>
        <p:nvPicPr>
          <p:cNvPr id="1028" name="Picture 4" descr="Concept de conception de logo agricole avec icône de blé Modèle de symbole  de logo agricole | Vecteur Premium">
            <a:extLst>
              <a:ext uri="{FF2B5EF4-FFF2-40B4-BE49-F238E27FC236}">
                <a16:creationId xmlns:a16="http://schemas.microsoft.com/office/drawing/2014/main" id="{60DA0611-5513-9C82-B56A-A3B9001F081C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97" y="1750262"/>
            <a:ext cx="493605" cy="49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EF366B8-1C04-B75A-7AF7-192757C074B3}"/>
              </a:ext>
            </a:extLst>
          </p:cNvPr>
          <p:cNvSpPr/>
          <p:nvPr/>
        </p:nvSpPr>
        <p:spPr>
          <a:xfrm>
            <a:off x="1176712" y="6219929"/>
            <a:ext cx="5736553" cy="47107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/>
                </a:solidFill>
                <a:hlinkClick r:id="rId8"/>
              </a:rPr>
              <a:t>https://territoiresfertiles.fr/pat-de-la-communaute-de-communes-du-pays-de-lafrancaise</a:t>
            </a:r>
            <a:endParaRPr lang="fr-FR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892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857625" y="107620"/>
            <a:ext cx="4105724" cy="821068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Les chiffres clés de l’agriculture</a:t>
            </a:r>
            <a:endParaRPr lang="fr-FR" sz="2800" dirty="0">
              <a:solidFill>
                <a:schemeClr val="tx1"/>
              </a:solidFill>
              <a:latin typeface="Proxima Nova Rg" panose="02000506030000020004" pitchFamily="50" charset="0"/>
            </a:endParaRP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2CEA2C75-439E-5E05-3FDB-046143E14E0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42962" y="1219200"/>
            <a:ext cx="5155501" cy="4937760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/>
              <a:t>Communautés de communes du Pays de Lafrançaise </a:t>
            </a:r>
          </a:p>
          <a:p>
            <a:r>
              <a:rPr lang="fr-FR" sz="2400" dirty="0"/>
              <a:t>268 exploitations agricoles </a:t>
            </a:r>
            <a:r>
              <a:rPr lang="fr-FR" sz="2000" dirty="0"/>
              <a:t>dont</a:t>
            </a:r>
          </a:p>
          <a:p>
            <a:pPr marL="0" indent="0">
              <a:buNone/>
            </a:pPr>
            <a:r>
              <a:rPr lang="fr-FR" sz="2000" dirty="0"/>
              <a:t>33% en circuits courts et 23 % en Agriculture biologique</a:t>
            </a:r>
          </a:p>
          <a:p>
            <a:pPr marL="0" indent="0">
              <a:buNone/>
            </a:pPr>
            <a:r>
              <a:rPr lang="fr-FR" sz="2000" dirty="0"/>
              <a:t>Moyenne SAU de 32ha (Dépt 82 : 62ha)</a:t>
            </a:r>
          </a:p>
          <a:p>
            <a:r>
              <a:rPr lang="fr-FR" sz="2400" dirty="0"/>
              <a:t>chef d’exploitation : -24,3% depuis 10 ans ; 44% plus de 55 ans</a:t>
            </a:r>
          </a:p>
          <a:p>
            <a:r>
              <a:rPr lang="fr-FR" sz="2400" dirty="0"/>
              <a:t>1095 salariés de la production agricole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FCF37B3A-904F-AF56-6D25-E3A9EE53574B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134842" y="1219200"/>
            <a:ext cx="5566663" cy="4937760"/>
          </a:xfrm>
        </p:spPr>
        <p:txBody>
          <a:bodyPr>
            <a:normAutofit/>
          </a:bodyPr>
          <a:lstStyle/>
          <a:p>
            <a:r>
              <a:rPr lang="fr-FR" sz="2400" b="1" dirty="0"/>
              <a:t>TRANSMISSION/INSTALLATION</a:t>
            </a:r>
          </a:p>
          <a:p>
            <a:endParaRPr lang="fr-FR" sz="2400" b="1" dirty="0"/>
          </a:p>
          <a:p>
            <a:r>
              <a:rPr lang="fr-FR" sz="2400" b="1" dirty="0"/>
              <a:t>34 Installations </a:t>
            </a:r>
            <a:r>
              <a:rPr lang="fr-FR" sz="2400" dirty="0"/>
              <a:t>de chefs d’exploitations depuis 5 ans</a:t>
            </a:r>
          </a:p>
          <a:p>
            <a:r>
              <a:rPr lang="fr-FR" sz="2400" b="1" dirty="0"/>
              <a:t>42% taux de remplacement des chefs d’exploitations </a:t>
            </a:r>
            <a:r>
              <a:rPr lang="fr-FR" sz="1800" dirty="0"/>
              <a:t>(</a:t>
            </a:r>
            <a:r>
              <a:rPr lang="fr-FR" sz="1800" dirty="0" err="1"/>
              <a:t>moy</a:t>
            </a:r>
            <a:r>
              <a:rPr lang="fr-FR" sz="1800" dirty="0"/>
              <a:t> sur 5 ans)</a:t>
            </a:r>
          </a:p>
          <a:p>
            <a:endParaRPr lang="fr-FR" sz="1800" dirty="0"/>
          </a:p>
        </p:txBody>
      </p:sp>
      <p:pic>
        <p:nvPicPr>
          <p:cNvPr id="2" name="Picture 2" descr="https://lh7-rt.googleusercontent.com/docsz/AD_4nXdAcKE9Sgi97zy2qdO2n5sNS7i9X5S93dHglu9XzyLHZFmtvNoEPxKIqQ0lKjOKZAT47RjV88u1Hh-GZc9aY2qJCmvbGp5ofDgGwP-luzW7v7s0WvGLrkuAy2vQxodlcybBE9hx_IEumOhSiOnvoObIAsd9gaAk1cvp_4Zr4T_BdRs1Ez25brs?key=F9kGmZoAmUSDKWMGv30HOg">
            <a:extLst>
              <a:ext uri="{FF2B5EF4-FFF2-40B4-BE49-F238E27FC236}">
                <a16:creationId xmlns:a16="http://schemas.microsoft.com/office/drawing/2014/main" id="{A06C18C5-F6C7-0C66-0986-3CF42940AB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79189" r="24242" b="12313"/>
          <a:stretch/>
        </p:blipFill>
        <p:spPr bwMode="auto">
          <a:xfrm rot="16200000">
            <a:off x="-3057726" y="3093690"/>
            <a:ext cx="6822034" cy="706583"/>
          </a:xfrm>
          <a:prstGeom prst="rect">
            <a:avLst/>
          </a:prstGeom>
          <a:solidFill>
            <a:srgbClr val="D7C47F"/>
          </a:solidFill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C98AD46-D2C7-4F8C-D14A-B9B0123A6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1331" y="78895"/>
            <a:ext cx="1049781" cy="10392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94D268C-772B-1A4E-E2FE-32B124212B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8826" r="5844"/>
          <a:stretch/>
        </p:blipFill>
        <p:spPr>
          <a:xfrm>
            <a:off x="10703231" y="5663801"/>
            <a:ext cx="1426511" cy="11077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67E8F8C-7BB6-372D-5C69-B5E4E9CA910B}"/>
              </a:ext>
            </a:extLst>
          </p:cNvPr>
          <p:cNvSpPr txBox="1"/>
          <p:nvPr/>
        </p:nvSpPr>
        <p:spPr>
          <a:xfrm>
            <a:off x="1128289" y="5246884"/>
            <a:ext cx="454342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TARN et GARONNE </a:t>
            </a:r>
          </a:p>
          <a:p>
            <a:pPr algn="ctr"/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3102 exploitations professionnelles</a:t>
            </a:r>
          </a:p>
          <a:p>
            <a:pPr algn="ctr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Dont 35% en société (280 GAEC et 637 EARL)  </a:t>
            </a:r>
          </a:p>
          <a:p>
            <a:pPr algn="ctr"/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4269 chefs d’exploitation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(29% de femmes)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C2B4236-7121-B356-CC56-CB7FEAF3B438}"/>
              </a:ext>
            </a:extLst>
          </p:cNvPr>
          <p:cNvSpPr txBox="1"/>
          <p:nvPr/>
        </p:nvSpPr>
        <p:spPr>
          <a:xfrm>
            <a:off x="6176263" y="4168057"/>
            <a:ext cx="4543426" cy="24165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TARN et GARONNE </a:t>
            </a:r>
          </a:p>
          <a:p>
            <a:pPr algn="ctr"/>
            <a:endParaRPr lang="fr-FR" b="1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agriculteur sur 2 a plus de 55 ans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87 installés contre 158 départs (taux de remplacement de 55%) 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Une installation pour presque 2 départs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939858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9B775-10DA-79D1-3757-4CB908150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1575CA7-D953-DC79-EDA1-D75B976AE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Place aux échanges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B15E680-1745-A380-5050-DFC40D112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049" y="2515865"/>
            <a:ext cx="10515600" cy="1453234"/>
          </a:xfrm>
        </p:spPr>
        <p:txBody>
          <a:bodyPr/>
          <a:lstStyle/>
          <a:p>
            <a:pPr marL="0" indent="0" algn="ctr">
              <a:buNone/>
            </a:pPr>
            <a:endParaRPr lang="fr-F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E519829-59D2-0519-89F6-90CDFBED20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79189" r="24242" b="12313"/>
          <a:stretch/>
        </p:blipFill>
        <p:spPr bwMode="auto">
          <a:xfrm rot="16200000">
            <a:off x="-3057726" y="3057725"/>
            <a:ext cx="6822034" cy="706583"/>
          </a:xfrm>
          <a:prstGeom prst="rect">
            <a:avLst/>
          </a:prstGeom>
          <a:solidFill>
            <a:srgbClr val="D7C47F"/>
          </a:solidFill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556349D-548F-B46A-B3AD-0B409A656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0619" y="5738730"/>
            <a:ext cx="1094247" cy="10833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BD48E93-3010-BE09-4077-71711AA790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8826" r="5844"/>
          <a:stretch/>
        </p:blipFill>
        <p:spPr>
          <a:xfrm>
            <a:off x="10584866" y="5627836"/>
            <a:ext cx="1537868" cy="119419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122" name="Picture 2" descr="Groupes d'échanges RU 2024 | les inscriptions sont ouvertes ! - Occitanie">
            <a:extLst>
              <a:ext uri="{FF2B5EF4-FFF2-40B4-BE49-F238E27FC236}">
                <a16:creationId xmlns:a16="http://schemas.microsoft.com/office/drawing/2014/main" id="{113A867B-D6D2-A475-7588-784506DF8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7" y="2967689"/>
            <a:ext cx="2638425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621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96994-7CC3-91A2-3BF7-E927C263D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1AF4024-CBC6-8DB6-4854-CCE420E16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6575"/>
          </a:xfrm>
        </p:spPr>
        <p:txBody>
          <a:bodyPr/>
          <a:lstStyle/>
          <a:p>
            <a:r>
              <a:rPr lang="fr-FR" b="1" dirty="0"/>
              <a:t>Lancement du guichet agricole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40A523D-7824-5186-D49E-557C1D50D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189438" cy="4796239"/>
          </a:xfrm>
        </p:spPr>
        <p:txBody>
          <a:bodyPr>
            <a:normAutofit fontScale="92500" lnSpcReduction="20000"/>
          </a:bodyPr>
          <a:lstStyle/>
          <a:p>
            <a:r>
              <a:rPr lang="fr-FR" sz="1900" dirty="0"/>
              <a:t>Au sein de la communauté de communes, 33 rue Mary </a:t>
            </a:r>
            <a:r>
              <a:rPr lang="fr-FR" sz="1900" dirty="0" err="1"/>
              <a:t>Lafon</a:t>
            </a:r>
            <a:r>
              <a:rPr lang="fr-FR" sz="1900" dirty="0"/>
              <a:t>, à Lafrançaise</a:t>
            </a:r>
          </a:p>
          <a:p>
            <a:r>
              <a:rPr lang="fr-FR" sz="1900" dirty="0"/>
              <a:t>3</a:t>
            </a:r>
            <a:r>
              <a:rPr lang="fr-FR" sz="1900" baseline="30000" dirty="0"/>
              <a:t>ème</a:t>
            </a:r>
            <a:r>
              <a:rPr lang="fr-FR" sz="1900" dirty="0"/>
              <a:t> mardi de chaque mois – de 9h00 à 12h30</a:t>
            </a:r>
          </a:p>
          <a:p>
            <a:r>
              <a:rPr lang="fr-FR" sz="1900" dirty="0"/>
              <a:t>Un accueil café/thé sans rendez-vous à partir de 9h</a:t>
            </a:r>
          </a:p>
          <a:p>
            <a:r>
              <a:rPr lang="fr-FR" sz="1900" dirty="0"/>
              <a:t>Un espace d’accueil individualisé sur rendez-vous : </a:t>
            </a:r>
          </a:p>
          <a:p>
            <a:pPr marL="0" indent="0">
              <a:buNone/>
            </a:pPr>
            <a:r>
              <a:rPr lang="fr-FR" sz="1900" dirty="0"/>
              <a:t>Avec des permanences Point Accueil Installation, Chambre Agriculture, ADEAR, Terres de liens, MSA</a:t>
            </a:r>
          </a:p>
          <a:p>
            <a:pPr marL="0" indent="0">
              <a:buNone/>
            </a:pPr>
            <a:r>
              <a:rPr lang="fr-FR" sz="1900" dirty="0"/>
              <a:t>Deux permanences par mois en parallèle</a:t>
            </a:r>
          </a:p>
          <a:p>
            <a:pPr marL="0" indent="0">
              <a:buNone/>
            </a:pPr>
            <a:endParaRPr lang="fr-FR" sz="1900" dirty="0"/>
          </a:p>
          <a:p>
            <a:r>
              <a:rPr lang="fr-FR" sz="1900" dirty="0"/>
              <a:t>Proposition d’un accompagnement de proximité et en transversalité des partenaires du département et/ou région</a:t>
            </a:r>
          </a:p>
          <a:p>
            <a:pPr marL="0" indent="0">
              <a:buNone/>
            </a:pPr>
            <a:endParaRPr lang="fr-FR" sz="1900" dirty="0"/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5BBED75-6A05-0C4C-E5FA-ED16A94BC4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79189" r="24242" b="12313"/>
          <a:stretch/>
        </p:blipFill>
        <p:spPr bwMode="auto">
          <a:xfrm rot="16200000">
            <a:off x="-3057726" y="3057725"/>
            <a:ext cx="6822034" cy="706583"/>
          </a:xfrm>
          <a:prstGeom prst="rect">
            <a:avLst/>
          </a:prstGeom>
          <a:solidFill>
            <a:srgbClr val="D7C47F"/>
          </a:solidFill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77BE8BE-EE02-1A26-F90C-F64F9AA86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0619" y="5738730"/>
            <a:ext cx="1094247" cy="10833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2272670-763F-2E4E-ACB2-25827911CDA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8826" r="5844"/>
          <a:stretch/>
        </p:blipFill>
        <p:spPr>
          <a:xfrm>
            <a:off x="10584866" y="5627836"/>
            <a:ext cx="1537868" cy="119419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EE17A3-84A4-477E-7DFB-5B8BD8419380}"/>
              </a:ext>
            </a:extLst>
          </p:cNvPr>
          <p:cNvSpPr/>
          <p:nvPr/>
        </p:nvSpPr>
        <p:spPr>
          <a:xfrm>
            <a:off x="7164364" y="4892425"/>
            <a:ext cx="2735858" cy="924695"/>
          </a:xfrm>
          <a:prstGeom prst="roundRect">
            <a:avLst/>
          </a:prstGeom>
          <a:gradFill>
            <a:gsLst>
              <a:gs pos="88000">
                <a:schemeClr val="accent6">
                  <a:lumMod val="40000"/>
                  <a:lumOff val="60000"/>
                </a:schemeClr>
              </a:gs>
              <a:gs pos="92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Une réflexion, une question, un changement de vie, un défi à relever</a:t>
            </a:r>
            <a:r>
              <a:rPr lang="fr-FR" dirty="0"/>
              <a:t>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7D6BFA-187B-0634-F3D3-9AE5C94EB2D0}"/>
              </a:ext>
            </a:extLst>
          </p:cNvPr>
          <p:cNvSpPr/>
          <p:nvPr/>
        </p:nvSpPr>
        <p:spPr>
          <a:xfrm>
            <a:off x="5225314" y="2987433"/>
            <a:ext cx="1355876" cy="1325563"/>
          </a:xfrm>
          <a:prstGeom prst="roundRect">
            <a:avLst/>
          </a:prstGeom>
          <a:gradFill>
            <a:gsLst>
              <a:gs pos="55000">
                <a:schemeClr val="accent6">
                  <a:lumMod val="40000"/>
                  <a:lumOff val="60000"/>
                </a:schemeClr>
              </a:gs>
              <a:gs pos="92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Installation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8DD403-0FC1-F6DD-92BC-49A4EB92091E}"/>
              </a:ext>
            </a:extLst>
          </p:cNvPr>
          <p:cNvSpPr/>
          <p:nvPr/>
        </p:nvSpPr>
        <p:spPr>
          <a:xfrm>
            <a:off x="10165627" y="2898180"/>
            <a:ext cx="1551176" cy="1325563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1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Transmission</a:t>
            </a:r>
          </a:p>
        </p:txBody>
      </p:sp>
      <p:sp>
        <p:nvSpPr>
          <p:cNvPr id="11" name="Flèche : quatre pointes 10">
            <a:extLst>
              <a:ext uri="{FF2B5EF4-FFF2-40B4-BE49-F238E27FC236}">
                <a16:creationId xmlns:a16="http://schemas.microsoft.com/office/drawing/2014/main" id="{A7B7FA8C-F4B9-DEE3-F058-E6B0A76DE189}"/>
              </a:ext>
            </a:extLst>
          </p:cNvPr>
          <p:cNvSpPr/>
          <p:nvPr/>
        </p:nvSpPr>
        <p:spPr>
          <a:xfrm>
            <a:off x="7312588" y="2351679"/>
            <a:ext cx="2380998" cy="2067974"/>
          </a:xfrm>
          <a:prstGeom prst="quad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3DC7DAB-AC23-E347-CBBF-ED89E8733180}"/>
              </a:ext>
            </a:extLst>
          </p:cNvPr>
          <p:cNvSpPr/>
          <p:nvPr/>
        </p:nvSpPr>
        <p:spPr>
          <a:xfrm>
            <a:off x="7312588" y="1495036"/>
            <a:ext cx="2255807" cy="539436"/>
          </a:xfrm>
          <a:prstGeom prst="roundRect">
            <a:avLst/>
          </a:prstGeom>
          <a:gradFill>
            <a:gsLst>
              <a:gs pos="88000">
                <a:schemeClr val="accent6">
                  <a:lumMod val="40000"/>
                  <a:lumOff val="60000"/>
                </a:schemeClr>
              </a:gs>
              <a:gs pos="92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Post-installation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4710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6F89B-58F5-6300-5CE2-9AEA08924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3D4D890-5346-3C04-BCF5-44EBF9636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Place à la visite et aux échanges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E1E7E12-924C-FE5C-6348-1AD591AC3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049" y="2515865"/>
            <a:ext cx="10515600" cy="1453234"/>
          </a:xfrm>
        </p:spPr>
        <p:txBody>
          <a:bodyPr/>
          <a:lstStyle/>
          <a:p>
            <a:pPr marL="0" indent="0" algn="ctr">
              <a:buNone/>
            </a:pPr>
            <a:endParaRPr lang="fr-F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55B07F4-2B09-EC38-6FA5-F28CC4B4AD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79189" r="24242" b="12313"/>
          <a:stretch/>
        </p:blipFill>
        <p:spPr bwMode="auto">
          <a:xfrm rot="16200000">
            <a:off x="-3057726" y="3057725"/>
            <a:ext cx="6822034" cy="706583"/>
          </a:xfrm>
          <a:prstGeom prst="rect">
            <a:avLst/>
          </a:prstGeom>
          <a:solidFill>
            <a:srgbClr val="D7C47F"/>
          </a:solidFill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2B06CD9-0A30-71AE-6ED5-3AF6DA2E3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0619" y="5738730"/>
            <a:ext cx="1094247" cy="10833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D314E8D-EE41-298E-B04B-908E466DC9C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" t="8826" r="5844"/>
          <a:stretch/>
        </p:blipFill>
        <p:spPr>
          <a:xfrm>
            <a:off x="10584866" y="5627836"/>
            <a:ext cx="1537868" cy="119419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122" name="Picture 2" descr="Groupes d'échanges RU 2024 | les inscriptions sont ouvertes ! - Occitanie">
            <a:extLst>
              <a:ext uri="{FF2B5EF4-FFF2-40B4-BE49-F238E27FC236}">
                <a16:creationId xmlns:a16="http://schemas.microsoft.com/office/drawing/2014/main" id="{AD55B233-9D4D-2C80-46AF-F624C8F08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7" y="2967689"/>
            <a:ext cx="2638425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028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400" t="-19769" r="-93" b="-24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583365" y="5629454"/>
            <a:ext cx="856113" cy="847482"/>
          </a:xfrm>
          <a:custGeom>
            <a:avLst/>
            <a:gdLst/>
            <a:ahLst/>
            <a:cxnLst/>
            <a:rect l="l" t="t" r="r" b="b"/>
            <a:pathLst>
              <a:path w="1284170" h="1271223">
                <a:moveTo>
                  <a:pt x="0" y="0"/>
                </a:moveTo>
                <a:lnTo>
                  <a:pt x="1284170" y="0"/>
                </a:lnTo>
                <a:lnTo>
                  <a:pt x="1284170" y="1271222"/>
                </a:lnTo>
                <a:lnTo>
                  <a:pt x="0" y="12712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982" b="-2982"/>
            </a:stretch>
          </a:blipFill>
        </p:spPr>
      </p:sp>
      <p:grpSp>
        <p:nvGrpSpPr>
          <p:cNvPr id="4" name="Group 4"/>
          <p:cNvGrpSpPr/>
          <p:nvPr/>
        </p:nvGrpSpPr>
        <p:grpSpPr>
          <a:xfrm rot="-233192">
            <a:off x="3878908" y="3985514"/>
            <a:ext cx="3168085" cy="321207"/>
            <a:chOff x="0" y="0"/>
            <a:chExt cx="2239121" cy="22702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39121" cy="227021"/>
            </a:xfrm>
            <a:custGeom>
              <a:avLst/>
              <a:gdLst/>
              <a:ahLst/>
              <a:cxnLst/>
              <a:rect l="l" t="t" r="r" b="b"/>
              <a:pathLst>
                <a:path w="2239121" h="227021">
                  <a:moveTo>
                    <a:pt x="0" y="0"/>
                  </a:moveTo>
                  <a:lnTo>
                    <a:pt x="2239121" y="0"/>
                  </a:lnTo>
                  <a:lnTo>
                    <a:pt x="2239121" y="227021"/>
                  </a:lnTo>
                  <a:lnTo>
                    <a:pt x="0" y="227021"/>
                  </a:lnTo>
                  <a:close/>
                </a:path>
              </a:pathLst>
            </a:custGeom>
            <a:solidFill>
              <a:srgbClr val="359138"/>
            </a:solidFill>
          </p:spPr>
        </p:sp>
      </p:grpSp>
      <p:grpSp>
        <p:nvGrpSpPr>
          <p:cNvPr id="6" name="Group 6"/>
          <p:cNvGrpSpPr/>
          <p:nvPr/>
        </p:nvGrpSpPr>
        <p:grpSpPr>
          <a:xfrm rot="-233192">
            <a:off x="4304735" y="4251447"/>
            <a:ext cx="3707119" cy="321207"/>
            <a:chOff x="0" y="0"/>
            <a:chExt cx="2620097" cy="22702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20097" cy="227021"/>
            </a:xfrm>
            <a:custGeom>
              <a:avLst/>
              <a:gdLst/>
              <a:ahLst/>
              <a:cxnLst/>
              <a:rect l="l" t="t" r="r" b="b"/>
              <a:pathLst>
                <a:path w="2620097" h="227021">
                  <a:moveTo>
                    <a:pt x="0" y="0"/>
                  </a:moveTo>
                  <a:lnTo>
                    <a:pt x="2620097" y="0"/>
                  </a:lnTo>
                  <a:lnTo>
                    <a:pt x="2620097" y="227021"/>
                  </a:lnTo>
                  <a:lnTo>
                    <a:pt x="0" y="227021"/>
                  </a:lnTo>
                  <a:close/>
                </a:path>
              </a:pathLst>
            </a:custGeom>
            <a:solidFill>
              <a:srgbClr val="359138"/>
            </a:solidFill>
          </p:spPr>
        </p:sp>
      </p:grpSp>
      <p:grpSp>
        <p:nvGrpSpPr>
          <p:cNvPr id="8" name="Group 8"/>
          <p:cNvGrpSpPr/>
          <p:nvPr/>
        </p:nvGrpSpPr>
        <p:grpSpPr>
          <a:xfrm rot="-233192">
            <a:off x="4136024" y="4579510"/>
            <a:ext cx="3769168" cy="321207"/>
            <a:chOff x="0" y="0"/>
            <a:chExt cx="2663952" cy="22702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63952" cy="227021"/>
            </a:xfrm>
            <a:custGeom>
              <a:avLst/>
              <a:gdLst/>
              <a:ahLst/>
              <a:cxnLst/>
              <a:rect l="l" t="t" r="r" b="b"/>
              <a:pathLst>
                <a:path w="2663952" h="227021">
                  <a:moveTo>
                    <a:pt x="0" y="0"/>
                  </a:moveTo>
                  <a:lnTo>
                    <a:pt x="2663952" y="0"/>
                  </a:lnTo>
                  <a:lnTo>
                    <a:pt x="2663952" y="227021"/>
                  </a:lnTo>
                  <a:lnTo>
                    <a:pt x="0" y="227021"/>
                  </a:lnTo>
                  <a:close/>
                </a:path>
              </a:pathLst>
            </a:custGeom>
            <a:solidFill>
              <a:srgbClr val="359138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233192">
            <a:off x="4389140" y="4894277"/>
            <a:ext cx="3207107" cy="321207"/>
            <a:chOff x="0" y="0"/>
            <a:chExt cx="2266702" cy="22702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66702" cy="227021"/>
            </a:xfrm>
            <a:custGeom>
              <a:avLst/>
              <a:gdLst/>
              <a:ahLst/>
              <a:cxnLst/>
              <a:rect l="l" t="t" r="r" b="b"/>
              <a:pathLst>
                <a:path w="2266702" h="227021">
                  <a:moveTo>
                    <a:pt x="0" y="0"/>
                  </a:moveTo>
                  <a:lnTo>
                    <a:pt x="2266702" y="0"/>
                  </a:lnTo>
                  <a:lnTo>
                    <a:pt x="2266702" y="227021"/>
                  </a:lnTo>
                  <a:lnTo>
                    <a:pt x="0" y="227021"/>
                  </a:lnTo>
                  <a:close/>
                </a:path>
              </a:pathLst>
            </a:custGeom>
            <a:solidFill>
              <a:srgbClr val="359138"/>
            </a:solidFill>
          </p:spPr>
        </p:sp>
      </p:grpSp>
      <p:sp>
        <p:nvSpPr>
          <p:cNvPr id="12" name="TextBox 12"/>
          <p:cNvSpPr txBox="1"/>
          <p:nvPr/>
        </p:nvSpPr>
        <p:spPr>
          <a:xfrm rot="-233192">
            <a:off x="3821690" y="3970837"/>
            <a:ext cx="3278762" cy="2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7"/>
              </a:lnSpc>
            </a:pPr>
            <a:r>
              <a:rPr lang="en-US" sz="1681" spc="-30">
                <a:solidFill>
                  <a:srgbClr val="F6F6F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PROTÉGER LES TERRES AGRICOLES</a:t>
            </a:r>
          </a:p>
        </p:txBody>
      </p:sp>
      <p:sp>
        <p:nvSpPr>
          <p:cNvPr id="13" name="TextBox 13"/>
          <p:cNvSpPr txBox="1"/>
          <p:nvPr/>
        </p:nvSpPr>
        <p:spPr>
          <a:xfrm rot="-233192">
            <a:off x="4067124" y="4245235"/>
            <a:ext cx="4151487" cy="2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7"/>
              </a:lnSpc>
              <a:spcBef>
                <a:spcPct val="0"/>
              </a:spcBef>
            </a:pPr>
            <a:r>
              <a:rPr lang="en-US" sz="1681" spc="-30">
                <a:solidFill>
                  <a:srgbClr val="F6F6F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INSTALLER DES PAYSANS ET PAYSANNES</a:t>
            </a:r>
          </a:p>
        </p:txBody>
      </p:sp>
      <p:sp>
        <p:nvSpPr>
          <p:cNvPr id="14" name="TextBox 14"/>
          <p:cNvSpPr txBox="1"/>
          <p:nvPr/>
        </p:nvSpPr>
        <p:spPr>
          <a:xfrm rot="-233192">
            <a:off x="3894637" y="4576867"/>
            <a:ext cx="4231595" cy="2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7"/>
              </a:lnSpc>
              <a:spcBef>
                <a:spcPct val="0"/>
              </a:spcBef>
            </a:pPr>
            <a:r>
              <a:rPr lang="en-US" sz="1681" spc="-30">
                <a:solidFill>
                  <a:srgbClr val="F6F6F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MOBILISER LES CITOYENS ET CITOYENNES</a:t>
            </a:r>
          </a:p>
        </p:txBody>
      </p:sp>
      <p:sp>
        <p:nvSpPr>
          <p:cNvPr id="15" name="TextBox 15"/>
          <p:cNvSpPr txBox="1"/>
          <p:nvPr/>
        </p:nvSpPr>
        <p:spPr>
          <a:xfrm rot="-233192">
            <a:off x="4219217" y="4892298"/>
            <a:ext cx="3569388" cy="2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7"/>
              </a:lnSpc>
              <a:spcBef>
                <a:spcPct val="0"/>
              </a:spcBef>
            </a:pPr>
            <a:r>
              <a:rPr lang="en-US" sz="1681" spc="-30">
                <a:solidFill>
                  <a:srgbClr val="F6F6F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IMPLIQUER LES POUVOIRS PUBLICS</a:t>
            </a:r>
          </a:p>
        </p:txBody>
      </p:sp>
      <p:sp>
        <p:nvSpPr>
          <p:cNvPr id="16" name="TextBox 16"/>
          <p:cNvSpPr txBox="1"/>
          <p:nvPr/>
        </p:nvSpPr>
        <p:spPr>
          <a:xfrm rot="-146539">
            <a:off x="2887057" y="1930719"/>
            <a:ext cx="5981551" cy="171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46"/>
              </a:lnSpc>
            </a:pPr>
            <a:r>
              <a:rPr lang="en-US" sz="7333">
                <a:solidFill>
                  <a:srgbClr val="F6F6F6"/>
                </a:solidFill>
                <a:latin typeface="Edo SZ"/>
                <a:ea typeface="Edo SZ"/>
                <a:cs typeface="Edo SZ"/>
                <a:sym typeface="Edo SZ"/>
              </a:rPr>
              <a:t>Terre</a:t>
            </a:r>
          </a:p>
          <a:p>
            <a:pPr algn="ctr">
              <a:lnSpc>
                <a:spcPts val="6746"/>
              </a:lnSpc>
            </a:pPr>
            <a:r>
              <a:rPr lang="en-US" sz="7333">
                <a:solidFill>
                  <a:srgbClr val="F6F6F6"/>
                </a:solidFill>
                <a:latin typeface="Edo SZ"/>
                <a:ea typeface="Edo SZ"/>
                <a:cs typeface="Edo SZ"/>
                <a:sym typeface="Edo SZ"/>
              </a:rPr>
              <a:t>de Liens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7D4C926-9513-7648-909D-22AFA4580353}"/>
              </a:ext>
            </a:extLst>
          </p:cNvPr>
          <p:cNvSpPr/>
          <p:nvPr/>
        </p:nvSpPr>
        <p:spPr>
          <a:xfrm>
            <a:off x="7365442" y="6270171"/>
            <a:ext cx="4330839" cy="462225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hlinkClick r:id="rId4" action="ppaction://hlinkfile"/>
              </a:rPr>
              <a:t>C:\Users\PAT\Desktop\Présentation actions TDL.pdf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2300</TotalTime>
  <Words>1394</Words>
  <Application>Microsoft Office PowerPoint</Application>
  <PresentationFormat>Grand écran</PresentationFormat>
  <Paragraphs>183</Paragraphs>
  <Slides>15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Edo SZ</vt:lpstr>
      <vt:lpstr>Gill Sans MT</vt:lpstr>
      <vt:lpstr>Proxima Nova Rg</vt:lpstr>
      <vt:lpstr>Source Sans Pro</vt:lpstr>
      <vt:lpstr>Thème Office</vt:lpstr>
      <vt:lpstr>Commission n°2 «Installation-Transmission agricole &amp; Transition écologique » du PAT Pays de Lafrançaise</vt:lpstr>
      <vt:lpstr>Ordre du jour</vt:lpstr>
      <vt:lpstr>Présentation PowerPoint</vt:lpstr>
      <vt:lpstr>Les chiffres clés de l’agriculture</vt:lpstr>
      <vt:lpstr>Les chiffres clés de l’agriculture</vt:lpstr>
      <vt:lpstr>Place aux échanges</vt:lpstr>
      <vt:lpstr>Lancement du guichet agricole</vt:lpstr>
      <vt:lpstr>Place à la visite et aux échanges</vt:lpstr>
      <vt:lpstr>Présentation PowerPoint</vt:lpstr>
      <vt:lpstr>Place aux échanges</vt:lpstr>
      <vt:lpstr>Présentation de SOLAAL</vt:lpstr>
      <vt:lpstr>Place aux échanges</vt:lpstr>
      <vt:lpstr>Planning du deuxième trimestre 2025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 « Animation et Evènementiel » du PAT Pays de Lafrançaise</dc:title>
  <dc:creator>Céline ALBUCHER</dc:creator>
  <cp:lastModifiedBy>Céline ALBUCHER</cp:lastModifiedBy>
  <cp:revision>27</cp:revision>
  <cp:lastPrinted>2025-02-04T11:37:13Z</cp:lastPrinted>
  <dcterms:created xsi:type="dcterms:W3CDTF">2024-12-11T09:08:42Z</dcterms:created>
  <dcterms:modified xsi:type="dcterms:W3CDTF">2025-03-20T15:23:25Z</dcterms:modified>
</cp:coreProperties>
</file>